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917" r:id="rId2"/>
    <p:sldId id="956" r:id="rId3"/>
    <p:sldId id="844" r:id="rId4"/>
    <p:sldId id="904" r:id="rId5"/>
    <p:sldId id="955" r:id="rId6"/>
    <p:sldId id="848" r:id="rId7"/>
    <p:sldId id="849" r:id="rId8"/>
    <p:sldId id="957" r:id="rId9"/>
    <p:sldId id="850" r:id="rId10"/>
    <p:sldId id="845" r:id="rId11"/>
    <p:sldId id="958" r:id="rId12"/>
    <p:sldId id="959" r:id="rId13"/>
    <p:sldId id="960" r:id="rId14"/>
    <p:sldId id="946" r:id="rId15"/>
    <p:sldId id="961" r:id="rId16"/>
    <p:sldId id="856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50"/>
    <p:restoredTop sz="86388"/>
  </p:normalViewPr>
  <p:slideViewPr>
    <p:cSldViewPr snapToGrid="0" snapToObjects="1">
      <p:cViewPr varScale="1">
        <p:scale>
          <a:sx n="111" d="100"/>
          <a:sy n="111" d="100"/>
        </p:scale>
        <p:origin x="31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87D05-34FD-B84E-9657-0F0327C3D4F9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5A9F0-5F67-0142-B1AD-6F2BDD858C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1831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fld id="{338A004C-8423-C14D-B63E-FDBFEB2795DE}" type="slidenum">
              <a:rPr lang="it-IT" sz="1200">
                <a:latin typeface="Arial" charset="0"/>
                <a:ea typeface="ＭＳ Ｐゴシック" charset="-128"/>
                <a:cs typeface="ＭＳ Ｐゴシック" charset="-128"/>
              </a:rPr>
              <a:pPr algn="r"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it-IT" sz="12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2840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15A9F0-5F67-0142-B1AD-6F2BDD858C76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151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48568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15A9F0-5F67-0142-B1AD-6F2BDD858C7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503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59024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808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089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53589D-EDB4-5A4D-800D-05874BEBEF1A}" type="slidenum">
              <a:rPr lang="it-IT"/>
              <a:pPr/>
              <a:t>6</a:t>
            </a:fld>
            <a:endParaRPr lang="it-IT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2253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B4533B-405D-8340-9EFF-02921704BD95}" type="slidenum">
              <a:rPr lang="it-IT"/>
              <a:pPr/>
              <a:t>7</a:t>
            </a:fld>
            <a:endParaRPr lang="it-IT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319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B4533B-405D-8340-9EFF-02921704BD95}" type="slidenum">
              <a:rPr lang="it-IT"/>
              <a:pPr/>
              <a:t>8</a:t>
            </a:fld>
            <a:endParaRPr lang="it-IT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6919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1CAD8-DE3C-364B-8476-F3CF9F6AAFAA}" type="slidenum">
              <a:rPr lang="it-IT"/>
              <a:pPr/>
              <a:t>9</a:t>
            </a:fld>
            <a:endParaRPr lang="it-IT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192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5922E3-FA82-464B-AC8D-F1EE9AD50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76EFF10-1DBA-2C4F-8EB1-DD9E0F21A3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59A806C-34A9-2B42-A4C7-258BAC6B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6631E7F-2770-FB4E-98BB-F10A048DD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8A513C2-1548-314E-AEBF-BD986F0F6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695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D19A2A-BAB3-EC41-8961-44C32339D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C990E8-7327-9E47-87E7-053B8AB45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739BC0-B2C0-944D-B654-E469B73A3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A727F5-BF7D-0D49-8D26-B769DB31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3E13D0-3DCC-634A-BEC7-57B5C852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67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30FCFE-B950-1149-88D6-96A0509A81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701EB8C-70D2-0747-8D9B-70859E7AB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6DF1A8-D644-0140-A57F-5D0234E0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5E680F-B528-A042-8D90-18754D6D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41CAD1-DA2A-3742-A6F9-CC3E778E7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995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67E6F8-2F9A-7E4D-986D-3B78E7BF6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8C88F9-7008-0E4B-9C7A-590BC3404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944E1B-CD9F-B441-9983-538C0711B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8A989D-3AD4-7F42-BBC8-952F9BFA9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16A41F-F4DD-774A-81D8-475483D78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06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BF2417-50C1-D946-9352-2DCB60595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8A94979-F967-8B45-9EAC-6786EC9DD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5DECE7-F220-B04F-AF1A-DE24EE120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AA2DC9-2304-5145-AA59-1C2C3CDE3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1397D6-8384-854F-925E-045E09C45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39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C5E7BF-9690-C14B-9066-BE498140D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224041-8CAE-3B44-A7AE-47DA9F32F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4C4900-1FE3-7E49-93FA-7D16FCDD6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3B8F0BB-B3D4-A743-A6DB-65EECD649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6FD9194-04AA-5143-8895-742CDB333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D27B2F8-649C-D444-BCD9-8CD193213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58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684E7-97A7-EC4D-970E-65B4A53A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36F3D1-6A33-814A-99B0-7579B5EDA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61A5F7D-39AA-7844-B861-E65B20408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D36B5F-482B-8746-B981-D55F31ADB2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D4175DC-FC36-F847-A8FA-6C6F470FC1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06EB8D3-A5BF-444D-9108-AAB12368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C11301A-00FC-084F-BFF9-BE4C4880F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52F2545-14A0-7048-AFC8-6AFE0DD50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1583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D950D8-78D4-BC49-ACCE-2D0567342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ECD97C5-FE42-A548-AB4B-968A8BF34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854D03F-4CD1-6248-A215-90647A5EE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2824D5D-C3D1-8E45-9707-DA482A22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48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C7C01A7-7CB7-BA46-B557-6D33D159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9EC4655-243D-3544-ABBE-27B0F5176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8B4C579-365A-8440-B739-7772CAA69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701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EB9A0B-AB56-5945-88A7-9BE9A81D8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26B439-DDBD-7242-B3AE-96CB19E10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C981750-4431-0A4F-A40B-FA1B03E1E9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AA6A85-B7D3-9A46-8538-9E7096D0D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828D0EE-24FF-DD4E-A8AB-09B446088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C22E84C-ACFE-E847-8EE7-84B5D6F4B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395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EE35A6-2E35-C047-89C7-54039A069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46188C0-F7AB-F145-9981-EFF28EC21B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14EF813-6F09-FE45-B728-0CA6BFFCA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A88480-AAC9-EC44-B995-CEF1A6ECE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CF71D3-3C7B-1240-A3D4-78F55581E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DAB747D-A0DF-9E42-A94D-E3235E839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83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0F98F15-F64D-6B48-B351-20E67436D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9D73BF9-8258-9A49-8278-944D60CA1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BCEAED-ED83-D142-B36C-CF4761D04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CC04A-5808-694D-B8DE-FAF8271C7E9E}" type="datetimeFigureOut">
              <a:rPr lang="it-IT" smtClean="0"/>
              <a:t>15/11/23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3257D6-17CC-1848-9324-73691ABEF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09F4E7F-04DB-C940-A308-017AAD6E2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A55DE-9D9F-2947-A584-1D1402EEC2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158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 txBox="1">
            <a:spLocks/>
          </p:cNvSpPr>
          <p:nvPr/>
        </p:nvSpPr>
        <p:spPr bwMode="auto">
          <a:xfrm>
            <a:off x="395654" y="1278777"/>
            <a:ext cx="11614302" cy="375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6000" b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La seconda fase della determinazione dei costi: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6000" b="1" i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 costi per prestazione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6000" b="1" i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(Health Performance </a:t>
            </a:r>
            <a:r>
              <a:rPr lang="it-IT" sz="6000" b="1" i="1" dirty="0" err="1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Costing</a:t>
            </a:r>
            <a:r>
              <a:rPr lang="it-IT" sz="6000" b="1" i="1" dirty="0">
                <a:solidFill>
                  <a:srgbClr val="C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DB6D704-1662-5DD0-6ADB-BDA2FB294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683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182045" y="253529"/>
            <a:ext cx="9811700" cy="60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percorso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7758" y="1960608"/>
            <a:ext cx="1259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783225"/>
              </p:ext>
            </p:extLst>
          </p:nvPr>
        </p:nvGraphicFramePr>
        <p:xfrm>
          <a:off x="386862" y="2079403"/>
          <a:ext cx="11456375" cy="4572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145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63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charset="-122"/>
                          <a:cs typeface="Arial" panose="020B0604020202020204" pitchFamily="34" charset="0"/>
                        </a:rPr>
                        <a:t>Output: Assistenza per gg. ricovero in reparto aggregata per DRG</a:t>
                      </a:r>
                      <a:endParaRPr lang="it-IT" sz="1500" dirty="0">
                        <a:effectLst/>
                        <a:latin typeface="Arial" panose="020B0604020202020204" pitchFamily="34" charset="0"/>
                        <a:ea typeface="DengXian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3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charset="-122"/>
                          <a:cs typeface="Arial" panose="020B0604020202020204" pitchFamily="34" charset="0"/>
                        </a:rPr>
                        <a:t>Fattore produttivo: Personale infermieristico</a:t>
                      </a:r>
                      <a:endParaRPr lang="it-IT" sz="1500" dirty="0">
                        <a:effectLst/>
                        <a:latin typeface="Arial" panose="020B0604020202020204" pitchFamily="34" charset="0"/>
                        <a:ea typeface="DengXian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42064"/>
              </p:ext>
            </p:extLst>
          </p:nvPr>
        </p:nvGraphicFramePr>
        <p:xfrm>
          <a:off x="386862" y="2709983"/>
          <a:ext cx="5771124" cy="11430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862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8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40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500" b="1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Output/peso</a:t>
                      </a:r>
                      <a:endParaRPr lang="it-IT" sz="15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500" b="1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5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b="1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Peso o driver</a:t>
                      </a:r>
                      <a:endParaRPr lang="it-IT" sz="15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0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5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0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5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0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5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2"/>
          <p:cNvSpPr txBox="1">
            <a:spLocks/>
          </p:cNvSpPr>
          <p:nvPr/>
        </p:nvSpPr>
        <p:spPr bwMode="auto">
          <a:xfrm>
            <a:off x="386862" y="1726526"/>
            <a:ext cx="11456375" cy="32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Fase 1: individuazione degli output e degli </a:t>
            </a:r>
            <a:r>
              <a:rPr lang="it-IT" sz="1600" b="1" dirty="0" err="1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intensity</a:t>
            </a:r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 driver</a:t>
            </a:r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367813" y="3924590"/>
            <a:ext cx="11456373" cy="32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Fase 2: determinazione indice totale Chirurgia 2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E052C1D-8822-B9A3-2F12-B34298BBD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460912C-7D58-AEEF-CC8F-B81F2FC4F317}"/>
              </a:ext>
            </a:extLst>
          </p:cNvPr>
          <p:cNvSpPr txBox="1"/>
          <p:nvPr/>
        </p:nvSpPr>
        <p:spPr>
          <a:xfrm>
            <a:off x="263769" y="956801"/>
            <a:ext cx="116644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Come per i centri gestionali ed i centri di attività, anche per i centri di prestazione il calcolo dei relativi importi avviene mediante due fasi: a)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precisare i driver di ribaltamento; b)calcolare i costi per output</a:t>
            </a: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E8377105-244A-7DA8-9F3B-77ED0B09A0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251532"/>
              </p:ext>
            </p:extLst>
          </p:nvPr>
        </p:nvGraphicFramePr>
        <p:xfrm>
          <a:off x="386864" y="4451086"/>
          <a:ext cx="11456373" cy="212162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21070">
                  <a:extLst>
                    <a:ext uri="{9D8B030D-6E8A-4147-A177-3AD203B41FA5}">
                      <a16:colId xmlns:a16="http://schemas.microsoft.com/office/drawing/2014/main" val="670867970"/>
                    </a:ext>
                  </a:extLst>
                </a:gridCol>
                <a:gridCol w="3385038">
                  <a:extLst>
                    <a:ext uri="{9D8B030D-6E8A-4147-A177-3AD203B41FA5}">
                      <a16:colId xmlns:a16="http://schemas.microsoft.com/office/drawing/2014/main" val="1680280493"/>
                    </a:ext>
                  </a:extLst>
                </a:gridCol>
                <a:gridCol w="2839916">
                  <a:extLst>
                    <a:ext uri="{9D8B030D-6E8A-4147-A177-3AD203B41FA5}">
                      <a16:colId xmlns:a16="http://schemas.microsoft.com/office/drawing/2014/main" val="820722034"/>
                    </a:ext>
                  </a:extLst>
                </a:gridCol>
                <a:gridCol w="3710349">
                  <a:extLst>
                    <a:ext uri="{9D8B030D-6E8A-4147-A177-3AD203B41FA5}">
                      <a16:colId xmlns:a16="http://schemas.microsoft.com/office/drawing/2014/main" val="3280906860"/>
                    </a:ext>
                  </a:extLst>
                </a:gridCol>
              </a:tblGrid>
              <a:tr h="795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Output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GG di ricovero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Peso o Driver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Unitario (es. </a:t>
                      </a:r>
                      <a:r>
                        <a:rPr lang="it-IT" sz="1700" dirty="0" err="1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Min</a:t>
                      </a: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Peso totale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GG. ricovero*peso unitario)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931956"/>
                  </a:ext>
                </a:extLst>
              </a:tr>
              <a:tr h="265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294143"/>
                  </a:ext>
                </a:extLst>
              </a:tr>
              <a:tr h="265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12.000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603332"/>
                  </a:ext>
                </a:extLst>
              </a:tr>
              <a:tr h="265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782817"/>
                  </a:ext>
                </a:extLst>
              </a:tr>
              <a:tr h="530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Totale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6.500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32.500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959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012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182045" y="253529"/>
            <a:ext cx="9811700" cy="60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percorso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7758" y="1960608"/>
            <a:ext cx="1259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7E052C1D-8822-B9A3-2F12-B34298BBD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460912C-7D58-AEEF-CC8F-B81F2FC4F317}"/>
              </a:ext>
            </a:extLst>
          </p:cNvPr>
          <p:cNvSpPr txBox="1"/>
          <p:nvPr/>
        </p:nvSpPr>
        <p:spPr>
          <a:xfrm>
            <a:off x="263769" y="956801"/>
            <a:ext cx="11664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Calcolo del costo per giornata per DRG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E8377105-244A-7DA8-9F3B-77ED0B09A0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171822"/>
              </p:ext>
            </p:extLst>
          </p:nvPr>
        </p:nvGraphicFramePr>
        <p:xfrm>
          <a:off x="291868" y="1446275"/>
          <a:ext cx="11414356" cy="212162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277542">
                  <a:extLst>
                    <a:ext uri="{9D8B030D-6E8A-4147-A177-3AD203B41FA5}">
                      <a16:colId xmlns:a16="http://schemas.microsoft.com/office/drawing/2014/main" val="670867970"/>
                    </a:ext>
                  </a:extLst>
                </a:gridCol>
                <a:gridCol w="1981866">
                  <a:extLst>
                    <a:ext uri="{9D8B030D-6E8A-4147-A177-3AD203B41FA5}">
                      <a16:colId xmlns:a16="http://schemas.microsoft.com/office/drawing/2014/main" val="1680280493"/>
                    </a:ext>
                  </a:extLst>
                </a:gridCol>
                <a:gridCol w="1919434">
                  <a:extLst>
                    <a:ext uri="{9D8B030D-6E8A-4147-A177-3AD203B41FA5}">
                      <a16:colId xmlns:a16="http://schemas.microsoft.com/office/drawing/2014/main" val="820722034"/>
                    </a:ext>
                  </a:extLst>
                </a:gridCol>
                <a:gridCol w="3117757">
                  <a:extLst>
                    <a:ext uri="{9D8B030D-6E8A-4147-A177-3AD203B41FA5}">
                      <a16:colId xmlns:a16="http://schemas.microsoft.com/office/drawing/2014/main" val="3280906860"/>
                    </a:ext>
                  </a:extLst>
                </a:gridCol>
                <a:gridCol w="3117757">
                  <a:extLst>
                    <a:ext uri="{9D8B030D-6E8A-4147-A177-3AD203B41FA5}">
                      <a16:colId xmlns:a16="http://schemas.microsoft.com/office/drawing/2014/main" val="2530023298"/>
                    </a:ext>
                  </a:extLst>
                </a:gridCol>
              </a:tblGrid>
              <a:tr h="795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Output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GG di ricovero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Peso o Driver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unitario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Peso totale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GG. ricovero*peso)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Distribuzione consumo di risorse % (in base a Peso totale)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931956"/>
                  </a:ext>
                </a:extLst>
              </a:tr>
              <a:tr h="265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31,20 %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294143"/>
                  </a:ext>
                </a:extLst>
              </a:tr>
              <a:tr h="265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120.000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37,44 %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603332"/>
                  </a:ext>
                </a:extLst>
              </a:tr>
              <a:tr h="2652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31,36 %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782817"/>
                  </a:ext>
                </a:extLst>
              </a:tr>
              <a:tr h="530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Totale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6.500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320.500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it-IT" sz="17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959227"/>
                  </a:ext>
                </a:extLst>
              </a:tr>
            </a:tbl>
          </a:graphicData>
        </a:graphic>
      </p:graphicFrame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id="{30C97B80-6D6C-9D47-9AC0-2CAA93478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358808"/>
              </p:ext>
            </p:extLst>
          </p:nvPr>
        </p:nvGraphicFramePr>
        <p:xfrm>
          <a:off x="4410075" y="3852398"/>
          <a:ext cx="7296150" cy="282130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951570">
                  <a:extLst>
                    <a:ext uri="{9D8B030D-6E8A-4147-A177-3AD203B41FA5}">
                      <a16:colId xmlns:a16="http://schemas.microsoft.com/office/drawing/2014/main" val="670867970"/>
                    </a:ext>
                  </a:extLst>
                </a:gridCol>
                <a:gridCol w="1336212">
                  <a:extLst>
                    <a:ext uri="{9D8B030D-6E8A-4147-A177-3AD203B41FA5}">
                      <a16:colId xmlns:a16="http://schemas.microsoft.com/office/drawing/2014/main" val="1680280493"/>
                    </a:ext>
                  </a:extLst>
                </a:gridCol>
                <a:gridCol w="1665218">
                  <a:extLst>
                    <a:ext uri="{9D8B030D-6E8A-4147-A177-3AD203B41FA5}">
                      <a16:colId xmlns:a16="http://schemas.microsoft.com/office/drawing/2014/main" val="3280906860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056665425"/>
                    </a:ext>
                  </a:extLst>
                </a:gridCol>
              </a:tblGrid>
              <a:tr h="9212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Output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 err="1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Distr</a:t>
                      </a: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.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Costo totale pesato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7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Costo per giornata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(Costo totale pesato/ GG Ricovero)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8931956"/>
                  </a:ext>
                </a:extLst>
              </a:tr>
              <a:tr h="460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30,77 %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282.703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282,70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294143"/>
                  </a:ext>
                </a:extLst>
              </a:tr>
              <a:tr h="460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36,92 %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339.244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169,62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603332"/>
                  </a:ext>
                </a:extLst>
              </a:tr>
              <a:tr h="460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DRG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32,31 %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284.153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81,19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782817"/>
                  </a:ext>
                </a:extLst>
              </a:tr>
              <a:tr h="4606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70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Totale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it-IT" sz="17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it-IT" sz="17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700" dirty="0"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906.100 €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it-IT" sz="1700" dirty="0"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959227"/>
                  </a:ext>
                </a:extLst>
              </a:tr>
            </a:tbl>
          </a:graphicData>
        </a:graphic>
      </p:graphicFrame>
      <p:sp>
        <p:nvSpPr>
          <p:cNvPr id="15" name="Rettangolo 14">
            <a:extLst>
              <a:ext uri="{FF2B5EF4-FFF2-40B4-BE49-F238E27FC236}">
                <a16:creationId xmlns:a16="http://schemas.microsoft.com/office/drawing/2014/main" id="{9537FB05-4AF8-2D4A-A02A-AC2F91055246}"/>
              </a:ext>
            </a:extLst>
          </p:cNvPr>
          <p:cNvSpPr/>
          <p:nvPr/>
        </p:nvSpPr>
        <p:spPr>
          <a:xfrm>
            <a:off x="291868" y="3852398"/>
            <a:ext cx="3625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 totali centro di attività degenza: </a:t>
            </a:r>
            <a:r>
              <a:rPr lang="it-IT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906.100 €</a:t>
            </a:r>
            <a:r>
              <a:rPr lang="it-IT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it-IT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76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246184" y="871491"/>
            <a:ext cx="1166739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22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Assegnazione dei costi dei materiali dei centri di attività agli output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7758" y="1960608"/>
            <a:ext cx="1259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342565" y="2327090"/>
            <a:ext cx="116673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Processo composto da due fasi, utilizzabili contemporaneamente.</a:t>
            </a:r>
          </a:p>
          <a:p>
            <a:endParaRPr lang="it-IT" sz="3200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  <a:p>
            <a:r>
              <a:rPr lang="it-IT" sz="3200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1-attribuzione diretta dei costi;</a:t>
            </a:r>
          </a:p>
          <a:p>
            <a:r>
              <a:rPr lang="it-IT" sz="3200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2-allocazione costi sulla base di driver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66B813E-B054-8236-9EF6-445B271A8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57F7BA4E-18BD-5E5B-CE0F-0E5B4192B7F2}"/>
              </a:ext>
            </a:extLst>
          </p:cNvPr>
          <p:cNvSpPr/>
          <p:nvPr/>
        </p:nvSpPr>
        <p:spPr>
          <a:xfrm>
            <a:off x="182044" y="260649"/>
            <a:ext cx="9811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applicazioni</a:t>
            </a:r>
            <a:endParaRPr lang="it-IT" sz="3600" b="1" i="1" dirty="0">
              <a:solidFill>
                <a:srgbClr val="C00000"/>
              </a:solidFill>
              <a:latin typeface="Arial" panose="020B0604020202020204" pitchFamily="34" charset="0"/>
              <a:ea typeface="Arial Narrow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749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246184" y="871491"/>
            <a:ext cx="1166739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22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Assegnazione dei costi dei materiali dei centri di attività agli output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7758" y="1960608"/>
            <a:ext cx="1259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66B813E-B054-8236-9EF6-445B271A8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57F7BA4E-18BD-5E5B-CE0F-0E5B4192B7F2}"/>
              </a:ext>
            </a:extLst>
          </p:cNvPr>
          <p:cNvSpPr/>
          <p:nvPr/>
        </p:nvSpPr>
        <p:spPr>
          <a:xfrm>
            <a:off x="182044" y="260649"/>
            <a:ext cx="9811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applicazioni</a:t>
            </a:r>
            <a:endParaRPr lang="it-IT" sz="3600" b="1" i="1" dirty="0">
              <a:solidFill>
                <a:srgbClr val="C00000"/>
              </a:solidFill>
              <a:latin typeface="Arial" panose="020B0604020202020204" pitchFamily="34" charset="0"/>
              <a:ea typeface="Arial Narrow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5D2F881D-DC57-AED3-CB19-F8042F4D337D}"/>
              </a:ext>
            </a:extLst>
          </p:cNvPr>
          <p:cNvGraphicFramePr>
            <a:graphicFrameLocks noGrp="1"/>
          </p:cNvGraphicFramePr>
          <p:nvPr/>
        </p:nvGraphicFramePr>
        <p:xfrm>
          <a:off x="325633" y="3137548"/>
          <a:ext cx="3385373" cy="2139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3920">
                  <a:extLst>
                    <a:ext uri="{9D8B030D-6E8A-4147-A177-3AD203B41FA5}">
                      <a16:colId xmlns:a16="http://schemas.microsoft.com/office/drawing/2014/main" val="1836281281"/>
                    </a:ext>
                  </a:extLst>
                </a:gridCol>
                <a:gridCol w="1081453">
                  <a:extLst>
                    <a:ext uri="{9D8B030D-6E8A-4147-A177-3AD203B41FA5}">
                      <a16:colId xmlns:a16="http://schemas.microsoft.com/office/drawing/2014/main" val="4235346689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Dispositivi chirurgici</a:t>
                      </a:r>
                    </a:p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(DC)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Importo</a:t>
                      </a:r>
                    </a:p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(euro)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26499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 (es.: suturatrici Echelon)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20.000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530967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B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4.500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478975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C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3.000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128249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D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5.000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24994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E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129634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Totale Sala operatoria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1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33.500</a:t>
                      </a:r>
                      <a:endParaRPr lang="it-IT" sz="17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4814957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A256EE43-CF48-9548-B55A-0757EB4BC8A2}"/>
              </a:ext>
            </a:extLst>
          </p:cNvPr>
          <p:cNvSpPr txBox="1">
            <a:spLocks/>
          </p:cNvSpPr>
          <p:nvPr/>
        </p:nvSpPr>
        <p:spPr bwMode="auto">
          <a:xfrm>
            <a:off x="0" y="1711210"/>
            <a:ext cx="11832980" cy="29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it-IT" sz="15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Esempio: assegnazione costi dispostivi chirurgici del centro di attività Sala Operatoria di una data chirurgia ai relativi output</a:t>
            </a: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8590EFD5-CE55-CB04-6872-245559764055}"/>
              </a:ext>
            </a:extLst>
          </p:cNvPr>
          <p:cNvGraphicFramePr>
            <a:graphicFrameLocks noGrp="1"/>
          </p:cNvGraphicFramePr>
          <p:nvPr/>
        </p:nvGraphicFramePr>
        <p:xfrm>
          <a:off x="7201887" y="3110905"/>
          <a:ext cx="4510121" cy="3213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078">
                  <a:extLst>
                    <a:ext uri="{9D8B030D-6E8A-4147-A177-3AD203B41FA5}">
                      <a16:colId xmlns:a16="http://schemas.microsoft.com/office/drawing/2014/main" val="3164091887"/>
                    </a:ext>
                  </a:extLst>
                </a:gridCol>
                <a:gridCol w="1600187">
                  <a:extLst>
                    <a:ext uri="{9D8B030D-6E8A-4147-A177-3AD203B41FA5}">
                      <a16:colId xmlns:a16="http://schemas.microsoft.com/office/drawing/2014/main" val="2935351145"/>
                    </a:ext>
                  </a:extLst>
                </a:gridCol>
                <a:gridCol w="1318846">
                  <a:extLst>
                    <a:ext uri="{9D8B030D-6E8A-4147-A177-3AD203B41FA5}">
                      <a16:colId xmlns:a16="http://schemas.microsoft.com/office/drawing/2014/main" val="1476305847"/>
                    </a:ext>
                  </a:extLst>
                </a:gridCol>
                <a:gridCol w="677010">
                  <a:extLst>
                    <a:ext uri="{9D8B030D-6E8A-4147-A177-3AD203B41FA5}">
                      <a16:colId xmlns:a16="http://schemas.microsoft.com/office/drawing/2014/main" val="2662329237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Atto operatorio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Intervento principale (output)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Dispositivo chirurgico(DC)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Costo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541281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Alfa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7.500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187268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2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Alfa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5.500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083609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3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Alfa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024767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4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Alfa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426463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5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Beta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B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4.000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00592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6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Beta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877671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7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Gamma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650324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8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Delta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827395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9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 err="1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Lamda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229355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Omega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344922"/>
                  </a:ext>
                </a:extLst>
              </a:tr>
            </a:tbl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38AAD90-7033-10AB-D795-1D688238B22B}"/>
              </a:ext>
            </a:extLst>
          </p:cNvPr>
          <p:cNvSpPr txBox="1"/>
          <p:nvPr/>
        </p:nvSpPr>
        <p:spPr>
          <a:xfrm>
            <a:off x="246184" y="2421349"/>
            <a:ext cx="11386376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700" dirty="0">
                <a:latin typeface="Arial Narrow" panose="020B0604020202020204" pitchFamily="34" charset="0"/>
                <a:ea typeface="Verdana" charset="0"/>
                <a:cs typeface="Arial Narrow" panose="020B0604020202020204" pitchFamily="34" charset="0"/>
              </a:rPr>
              <a:t>1-attribuzione diretta dei costi</a:t>
            </a:r>
          </a:p>
        </p:txBody>
      </p:sp>
      <p:graphicFrame>
        <p:nvGraphicFramePr>
          <p:cNvPr id="13" name="Tabella 12">
            <a:extLst>
              <a:ext uri="{FF2B5EF4-FFF2-40B4-BE49-F238E27FC236}">
                <a16:creationId xmlns:a16="http://schemas.microsoft.com/office/drawing/2014/main" id="{8717706A-9B0C-414E-B995-4CC6B1DBAEB5}"/>
              </a:ext>
            </a:extLst>
          </p:cNvPr>
          <p:cNvGraphicFramePr>
            <a:graphicFrameLocks noGrp="1"/>
          </p:cNvGraphicFramePr>
          <p:nvPr/>
        </p:nvGraphicFramePr>
        <p:xfrm>
          <a:off x="3711006" y="3133910"/>
          <a:ext cx="2368062" cy="2139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4206">
                  <a:extLst>
                    <a:ext uri="{9D8B030D-6E8A-4147-A177-3AD203B41FA5}">
                      <a16:colId xmlns:a16="http://schemas.microsoft.com/office/drawing/2014/main" val="3306207022"/>
                    </a:ext>
                  </a:extLst>
                </a:gridCol>
                <a:gridCol w="1283856">
                  <a:extLst>
                    <a:ext uri="{9D8B030D-6E8A-4147-A177-3AD203B41FA5}">
                      <a16:colId xmlns:a16="http://schemas.microsoft.com/office/drawing/2014/main" val="179515723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Attribuzione diretta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700" b="0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Importi ancora da assegnare</a:t>
                      </a:r>
                    </a:p>
                  </a:txBody>
                  <a:tcPr marL="9525" marR="9525" marT="9525" marB="0" anchor="b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4311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13.000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7.000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1067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4.000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500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67364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3.000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023527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5.000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481792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it-IT" sz="1700" b="0" i="0" u="none" strike="noStrike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 </a:t>
                      </a:r>
                      <a:endParaRPr lang="it-IT" sz="17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0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1.000</a:t>
                      </a:r>
                      <a:endParaRPr lang="it-IT" sz="17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5927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1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17.000</a:t>
                      </a:r>
                      <a:endParaRPr lang="it-IT" sz="17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700" b="1" i="0" u="none" strike="noStrike" dirty="0">
                          <a:effectLst/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16.500</a:t>
                      </a:r>
                      <a:endParaRPr lang="it-IT" sz="17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00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26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246184" y="871491"/>
            <a:ext cx="1166739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22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Assegnazione dei costi dei materiali dei centri di attività agli output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7758" y="1960608"/>
            <a:ext cx="1259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66B813E-B054-8236-9EF6-445B271A8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57F7BA4E-18BD-5E5B-CE0F-0E5B4192B7F2}"/>
              </a:ext>
            </a:extLst>
          </p:cNvPr>
          <p:cNvSpPr/>
          <p:nvPr/>
        </p:nvSpPr>
        <p:spPr>
          <a:xfrm>
            <a:off x="182044" y="260649"/>
            <a:ext cx="9811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applicazioni</a:t>
            </a:r>
            <a:endParaRPr lang="it-IT" sz="3600" b="1" i="1" dirty="0">
              <a:solidFill>
                <a:srgbClr val="C00000"/>
              </a:solidFill>
              <a:latin typeface="Arial" panose="020B0604020202020204" pitchFamily="34" charset="0"/>
              <a:ea typeface="Arial Narrow" charset="0"/>
              <a:cs typeface="Arial" panose="020B0604020202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38AAD90-7033-10AB-D795-1D688238B22B}"/>
              </a:ext>
            </a:extLst>
          </p:cNvPr>
          <p:cNvSpPr txBox="1"/>
          <p:nvPr/>
        </p:nvSpPr>
        <p:spPr>
          <a:xfrm>
            <a:off x="246184" y="1575887"/>
            <a:ext cx="1144797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700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2-allocazione costi sulla base di driver aziendali (matrice output/tipologia dei costi);</a:t>
            </a:r>
          </a:p>
          <a:p>
            <a:endParaRPr lang="it-IT" sz="1700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  <a:p>
            <a:r>
              <a:rPr lang="it-IT" sz="1700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Per ogni materiale (presidio chirurgico) definisco la spesa totale e, per differenza rispetto all’allocazione diretta, la quota di spesa non allocata.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D7B4504-DBBE-474E-8076-6B2C0F662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147" y="2714661"/>
            <a:ext cx="6357143" cy="3884239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8E48A34B-6219-7848-9AEE-0A5FCCD8D0D2}"/>
              </a:ext>
            </a:extLst>
          </p:cNvPr>
          <p:cNvSpPr/>
          <p:nvPr/>
        </p:nvSpPr>
        <p:spPr>
          <a:xfrm>
            <a:off x="324284" y="2896620"/>
            <a:ext cx="4430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Per ogni materiale, vado a specificare quali prestazioni ne fanno uso, ed in che misura (unità di consumo, o driver).</a:t>
            </a:r>
          </a:p>
        </p:txBody>
      </p:sp>
    </p:spTree>
    <p:extLst>
      <p:ext uri="{BB962C8B-B14F-4D97-AF65-F5344CB8AC3E}">
        <p14:creationId xmlns:p14="http://schemas.microsoft.com/office/powerpoint/2010/main" val="359441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246184" y="871491"/>
            <a:ext cx="1166739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22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Assegnazione dei costi dei materiali dei centri di attività agli output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17758" y="1960608"/>
            <a:ext cx="125959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66B813E-B054-8236-9EF6-445B271A8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57F7BA4E-18BD-5E5B-CE0F-0E5B4192B7F2}"/>
              </a:ext>
            </a:extLst>
          </p:cNvPr>
          <p:cNvSpPr/>
          <p:nvPr/>
        </p:nvSpPr>
        <p:spPr>
          <a:xfrm>
            <a:off x="182044" y="260649"/>
            <a:ext cx="9811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applicazioni</a:t>
            </a:r>
            <a:endParaRPr lang="it-IT" sz="3600" b="1" i="1" dirty="0">
              <a:solidFill>
                <a:srgbClr val="C00000"/>
              </a:solidFill>
              <a:latin typeface="Arial" panose="020B0604020202020204" pitchFamily="34" charset="0"/>
              <a:ea typeface="Arial Narrow" charset="0"/>
              <a:cs typeface="Arial" panose="020B0604020202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38AAD90-7033-10AB-D795-1D688238B22B}"/>
              </a:ext>
            </a:extLst>
          </p:cNvPr>
          <p:cNvSpPr txBox="1"/>
          <p:nvPr/>
        </p:nvSpPr>
        <p:spPr>
          <a:xfrm>
            <a:off x="246184" y="1575887"/>
            <a:ext cx="1138637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700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2-allocazione costi sulla base di driver aziendali (matrice output/tipologia dei costi);</a:t>
            </a:r>
          </a:p>
          <a:p>
            <a:endParaRPr lang="it-IT" sz="1700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C93F4C9E-D892-C544-899F-D6CBF0842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74474"/>
              </p:ext>
            </p:extLst>
          </p:nvPr>
        </p:nvGraphicFramePr>
        <p:xfrm>
          <a:off x="3413760" y="2139061"/>
          <a:ext cx="8320344" cy="392285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728159">
                  <a:extLst>
                    <a:ext uri="{9D8B030D-6E8A-4147-A177-3AD203B41FA5}">
                      <a16:colId xmlns:a16="http://schemas.microsoft.com/office/drawing/2014/main" val="1343543387"/>
                    </a:ext>
                  </a:extLst>
                </a:gridCol>
                <a:gridCol w="1399122">
                  <a:extLst>
                    <a:ext uri="{9D8B030D-6E8A-4147-A177-3AD203B41FA5}">
                      <a16:colId xmlns:a16="http://schemas.microsoft.com/office/drawing/2014/main" val="1037334845"/>
                    </a:ext>
                  </a:extLst>
                </a:gridCol>
                <a:gridCol w="1030029">
                  <a:extLst>
                    <a:ext uri="{9D8B030D-6E8A-4147-A177-3AD203B41FA5}">
                      <a16:colId xmlns:a16="http://schemas.microsoft.com/office/drawing/2014/main" val="797945630"/>
                    </a:ext>
                  </a:extLst>
                </a:gridCol>
                <a:gridCol w="1227451">
                  <a:extLst>
                    <a:ext uri="{9D8B030D-6E8A-4147-A177-3AD203B41FA5}">
                      <a16:colId xmlns:a16="http://schemas.microsoft.com/office/drawing/2014/main" val="2328138944"/>
                    </a:ext>
                  </a:extLst>
                </a:gridCol>
                <a:gridCol w="1673797">
                  <a:extLst>
                    <a:ext uri="{9D8B030D-6E8A-4147-A177-3AD203B41FA5}">
                      <a16:colId xmlns:a16="http://schemas.microsoft.com/office/drawing/2014/main" val="2527536694"/>
                    </a:ext>
                  </a:extLst>
                </a:gridCol>
                <a:gridCol w="1261786">
                  <a:extLst>
                    <a:ext uri="{9D8B030D-6E8A-4147-A177-3AD203B41FA5}">
                      <a16:colId xmlns:a16="http://schemas.microsoft.com/office/drawing/2014/main" val="2084966633"/>
                    </a:ext>
                  </a:extLst>
                </a:gridCol>
              </a:tblGrid>
              <a:tr h="345723">
                <a:tc gridSpan="2"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SPESA MATERIALE NON ALLOCATA: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      100.000,00 €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/>
                </a:tc>
                <a:extLst>
                  <a:ext uri="{0D108BD9-81ED-4DB2-BD59-A6C34878D82A}">
                    <a16:rowId xmlns:a16="http://schemas.microsoft.com/office/drawing/2014/main" val="147021257"/>
                  </a:ext>
                </a:extLst>
              </a:tr>
              <a:tr h="239112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6700820"/>
                  </a:ext>
                </a:extLst>
              </a:tr>
              <a:tr h="66760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</a:rPr>
                        <a:t>Prestazione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 err="1">
                          <a:effectLst/>
                        </a:rPr>
                        <a:t>Qt.à</a:t>
                      </a:r>
                      <a:r>
                        <a:rPr lang="it-IT" sz="1100" b="1" u="none" strike="noStrike" dirty="0">
                          <a:effectLst/>
                        </a:rPr>
                        <a:t> prestazione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</a:rPr>
                        <a:t>Consumo unitario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</a:rPr>
                        <a:t>Consumo totale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</a:rPr>
                        <a:t>Costo totale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</a:rPr>
                        <a:t>Costo per prestazione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326934"/>
                  </a:ext>
                </a:extLst>
              </a:tr>
              <a:tr h="6676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Alfa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500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500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                           25.773,20 €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                      51,55 €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7243769"/>
                  </a:ext>
                </a:extLst>
              </a:tr>
              <a:tr h="6676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Beta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600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1200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                           61.855,67 €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                    103,09 € 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3558942"/>
                  </a:ext>
                </a:extLst>
              </a:tr>
              <a:tr h="6676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Gamma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240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240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                           12.371,13 €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                      51,55 €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508871"/>
                  </a:ext>
                </a:extLst>
              </a:tr>
              <a:tr h="667603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1340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1940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                         100.000,00 €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1" marR="8941" marT="8941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9311443"/>
                  </a:ext>
                </a:extLst>
              </a:tr>
            </a:tbl>
          </a:graphicData>
        </a:graphic>
      </p:graphicFrame>
      <p:sp>
        <p:nvSpPr>
          <p:cNvPr id="7" name="Rettangolo 6">
            <a:extLst>
              <a:ext uri="{FF2B5EF4-FFF2-40B4-BE49-F238E27FC236}">
                <a16:creationId xmlns:a16="http://schemas.microsoft.com/office/drawing/2014/main" id="{5964C908-2E63-7444-9F38-3623FCE835C3}"/>
              </a:ext>
            </a:extLst>
          </p:cNvPr>
          <p:cNvSpPr/>
          <p:nvPr/>
        </p:nvSpPr>
        <p:spPr>
          <a:xfrm>
            <a:off x="246184" y="2191440"/>
            <a:ext cx="2730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Come visto in precedenza, </a:t>
            </a:r>
          </a:p>
          <a:p>
            <a:r>
              <a:rPr lang="it-IT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ripartisco la spesa del materiale non allocata sulla singola prestazione, in funzione del consumo totale previsto.</a:t>
            </a:r>
          </a:p>
          <a:p>
            <a:endParaRPr lang="it-IT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Rif. Foglio </a:t>
            </a:r>
            <a:r>
              <a:rPr lang="it-IT" dirty="0" err="1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excel</a:t>
            </a:r>
            <a:r>
              <a:rPr lang="it-IT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81747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10" name="Rectangle 14"/>
          <p:cNvSpPr>
            <a:spLocks noChangeArrowheads="1"/>
          </p:cNvSpPr>
          <p:nvPr/>
        </p:nvSpPr>
        <p:spPr bwMode="auto">
          <a:xfrm>
            <a:off x="351692" y="4509864"/>
            <a:ext cx="11236570" cy="49912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Centri di attività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351692" y="2539752"/>
            <a:ext cx="11236570" cy="422920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Centri di costo</a:t>
            </a:r>
          </a:p>
        </p:txBody>
      </p:sp>
      <p:sp>
        <p:nvSpPr>
          <p:cNvPr id="26" name="Freccia giù 25"/>
          <p:cNvSpPr/>
          <p:nvPr/>
        </p:nvSpPr>
        <p:spPr>
          <a:xfrm>
            <a:off x="5774060" y="3979912"/>
            <a:ext cx="304800" cy="483096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2423592" y="4030960"/>
            <a:ext cx="3384376" cy="30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Con i driver </a:t>
            </a: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per attività</a:t>
            </a:r>
            <a:endParaRPr lang="it-IT" alt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ccia giù 28"/>
          <p:cNvSpPr/>
          <p:nvPr/>
        </p:nvSpPr>
        <p:spPr>
          <a:xfrm>
            <a:off x="5735960" y="1921768"/>
            <a:ext cx="304800" cy="533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3071664" y="1963688"/>
            <a:ext cx="2774404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Con la contabilità analitica</a:t>
            </a: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351692" y="1531640"/>
            <a:ext cx="11236570" cy="390128"/>
          </a:xfrm>
          <a:prstGeom prst="rect">
            <a:avLst/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Risorse</a:t>
            </a: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5951984" y="1921768"/>
            <a:ext cx="2969468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 le risorse sono imputate </a:t>
            </a: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a:</a:t>
            </a: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5951984" y="4013400"/>
            <a:ext cx="3168352" cy="32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 le risorse sono impiegate nei: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51692" y="3547864"/>
            <a:ext cx="11236570" cy="422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Centri gestionali</a:t>
            </a:r>
          </a:p>
        </p:txBody>
      </p:sp>
      <p:sp>
        <p:nvSpPr>
          <p:cNvPr id="15" name="Freccia giù 14"/>
          <p:cNvSpPr/>
          <p:nvPr/>
        </p:nvSpPr>
        <p:spPr>
          <a:xfrm>
            <a:off x="5735960" y="2971800"/>
            <a:ext cx="304800" cy="48064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2999656" y="3013720"/>
            <a:ext cx="2774404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Con i </a:t>
            </a: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driver gestionali</a:t>
            </a:r>
            <a:endParaRPr lang="it-IT" alt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6023992" y="3001888"/>
            <a:ext cx="3024336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risorse </a:t>
            </a: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sono utilizzate nei:</a:t>
            </a:r>
            <a:endParaRPr lang="it-IT" alt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351692" y="6068144"/>
            <a:ext cx="11236570" cy="457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</a:p>
        </p:txBody>
      </p:sp>
      <p:sp>
        <p:nvSpPr>
          <p:cNvPr id="23" name="Freccia giù 22"/>
          <p:cNvSpPr/>
          <p:nvPr/>
        </p:nvSpPr>
        <p:spPr>
          <a:xfrm>
            <a:off x="5774060" y="5008984"/>
            <a:ext cx="304800" cy="704056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2351584" y="5060032"/>
            <a:ext cx="3384376" cy="5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Mediante i volumi di attività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(driver 1° livello)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3287688" y="5630180"/>
            <a:ext cx="5328592" cy="35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 le risorse sono allocate per realizzare gli: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6096000" y="5060032"/>
            <a:ext cx="3384376" cy="5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Mediante gli </a:t>
            </a:r>
            <a:r>
              <a:rPr lang="it-IT" altLang="it-IT" sz="1500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 driver (pesi)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(driver 2° livello)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946D070-FE71-ADA2-A076-838B35A7D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C058D285-E135-12D9-864F-782292ECA052}"/>
              </a:ext>
            </a:extLst>
          </p:cNvPr>
          <p:cNvSpPr txBox="1">
            <a:spLocks/>
          </p:cNvSpPr>
          <p:nvPr/>
        </p:nvSpPr>
        <p:spPr bwMode="auto">
          <a:xfrm>
            <a:off x="182045" y="253529"/>
            <a:ext cx="9811700" cy="60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processo</a:t>
            </a:r>
          </a:p>
        </p:txBody>
      </p:sp>
    </p:spTree>
    <p:extLst>
      <p:ext uri="{BB962C8B-B14F-4D97-AF65-F5344CB8AC3E}">
        <p14:creationId xmlns:p14="http://schemas.microsoft.com/office/powerpoint/2010/main" val="425918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  <p:bldP spid="25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41854" y="621058"/>
            <a:ext cx="9489989" cy="1290317"/>
          </a:xfrm>
          <a:prstGeom prst="rect">
            <a:avLst/>
          </a:prstGeom>
          <a:solidFill>
            <a:schemeClr val="bg1">
              <a:alpha val="8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3400" b="1" i="1" dirty="0">
                <a:solidFill>
                  <a:srgbClr val="C00000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Il processo di determinazione dei costi per output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3124482" y="3621752"/>
            <a:ext cx="247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Quanto costa una data attività?</a:t>
            </a:r>
          </a:p>
          <a:p>
            <a:pPr algn="ctr"/>
            <a:endParaRPr lang="it-IT" b="1" dirty="0">
              <a:latin typeface="Arial Narrow" panose="020B0604020202020204" pitchFamily="34" charset="0"/>
              <a:ea typeface="Times New Roman" charset="0"/>
              <a:cs typeface="Arial Narrow" panose="020B0604020202020204" pitchFamily="34" charset="0"/>
            </a:endParaRPr>
          </a:p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Es. costo di sala operatoria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6036685" y="3614789"/>
            <a:ext cx="30355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Quanto costa una determinata prestazione?</a:t>
            </a:r>
          </a:p>
          <a:p>
            <a:pPr algn="ctr"/>
            <a:endParaRPr lang="it-IT" b="1" dirty="0">
              <a:latin typeface="Arial Narrow" panose="020B0604020202020204" pitchFamily="34" charset="0"/>
              <a:ea typeface="Times New Roman" charset="0"/>
              <a:cs typeface="Arial Narrow" panose="020B0604020202020204" pitchFamily="34" charset="0"/>
            </a:endParaRPr>
          </a:p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Es. Costo per intervento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9513145" y="3612610"/>
            <a:ext cx="2775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Quanto costa un dato episodio di ricovero?</a:t>
            </a:r>
          </a:p>
        </p:txBody>
      </p:sp>
      <p:pic>
        <p:nvPicPr>
          <p:cNvPr id="16" name="Forma2">
            <a:extLst>
              <a:ext uri="{FF2B5EF4-FFF2-40B4-BE49-F238E27FC236}">
                <a16:creationId xmlns:a16="http://schemas.microsoft.com/office/drawing/2014/main" id="{12E1C821-FCB3-7E4B-B8D5-334A948B410C}"/>
              </a:ext>
            </a:extLst>
          </p:cNvPr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535905" cy="621058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20" name="Freccia destra 19">
            <a:extLst>
              <a:ext uri="{FF2B5EF4-FFF2-40B4-BE49-F238E27FC236}">
                <a16:creationId xmlns:a16="http://schemas.microsoft.com/office/drawing/2014/main" id="{AA605102-FC3F-1F4F-B25A-75DA27CBB876}"/>
              </a:ext>
            </a:extLst>
          </p:cNvPr>
          <p:cNvSpPr/>
          <p:nvPr/>
        </p:nvSpPr>
        <p:spPr>
          <a:xfrm>
            <a:off x="1971382" y="2827962"/>
            <a:ext cx="1575013" cy="19100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1" name="Freccia destra 20">
            <a:extLst>
              <a:ext uri="{FF2B5EF4-FFF2-40B4-BE49-F238E27FC236}">
                <a16:creationId xmlns:a16="http://schemas.microsoft.com/office/drawing/2014/main" id="{0B6B021F-742D-094D-9B0D-EFC8C3511D0D}"/>
              </a:ext>
            </a:extLst>
          </p:cNvPr>
          <p:cNvSpPr/>
          <p:nvPr/>
        </p:nvSpPr>
        <p:spPr>
          <a:xfrm>
            <a:off x="4972036" y="2821869"/>
            <a:ext cx="1575013" cy="19100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2" name="Freccia destra 21">
            <a:extLst>
              <a:ext uri="{FF2B5EF4-FFF2-40B4-BE49-F238E27FC236}">
                <a16:creationId xmlns:a16="http://schemas.microsoft.com/office/drawing/2014/main" id="{5044B512-5FD4-B149-9F5F-821F9388DC75}"/>
              </a:ext>
            </a:extLst>
          </p:cNvPr>
          <p:cNvSpPr/>
          <p:nvPr/>
        </p:nvSpPr>
        <p:spPr>
          <a:xfrm>
            <a:off x="8284737" y="2815241"/>
            <a:ext cx="1575013" cy="19100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6" name="Ovale 5"/>
          <p:cNvSpPr/>
          <p:nvPr/>
        </p:nvSpPr>
        <p:spPr>
          <a:xfrm>
            <a:off x="9879478" y="2224698"/>
            <a:ext cx="1822378" cy="1351090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Costi per gli Assistiti</a:t>
            </a:r>
          </a:p>
        </p:txBody>
      </p:sp>
      <p:sp>
        <p:nvSpPr>
          <p:cNvPr id="9" name="Ovale 8"/>
          <p:cNvSpPr/>
          <p:nvPr/>
        </p:nvSpPr>
        <p:spPr>
          <a:xfrm>
            <a:off x="422180" y="2443647"/>
            <a:ext cx="1580391" cy="925518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Risorse</a:t>
            </a:r>
          </a:p>
        </p:txBody>
      </p:sp>
      <p:sp>
        <p:nvSpPr>
          <p:cNvPr id="8" name="Ovale 7"/>
          <p:cNvSpPr/>
          <p:nvPr/>
        </p:nvSpPr>
        <p:spPr>
          <a:xfrm>
            <a:off x="3546395" y="2224698"/>
            <a:ext cx="1633159" cy="1351090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Costi delle Attività</a:t>
            </a:r>
          </a:p>
        </p:txBody>
      </p:sp>
      <p:sp>
        <p:nvSpPr>
          <p:cNvPr id="7" name="Ovale 6"/>
          <p:cNvSpPr/>
          <p:nvPr/>
        </p:nvSpPr>
        <p:spPr>
          <a:xfrm>
            <a:off x="6572558" y="2224698"/>
            <a:ext cx="1829374" cy="1351090"/>
          </a:xfrm>
          <a:prstGeom prst="ellipse">
            <a:avLst/>
          </a:prstGeom>
          <a:solidFill>
            <a:srgbClr val="0070C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 Narrow" panose="020B0604020202020204" pitchFamily="34" charset="0"/>
                <a:ea typeface="Times New Roman" charset="0"/>
                <a:cs typeface="Arial Narrow" panose="020B0604020202020204" pitchFamily="34" charset="0"/>
              </a:rPr>
              <a:t>Costi delle Prestazioni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76A61FA-6F5F-294B-8D9D-112AF49AF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33887" y="16842"/>
            <a:ext cx="2743200" cy="365125"/>
          </a:xfrm>
        </p:spPr>
        <p:txBody>
          <a:bodyPr/>
          <a:lstStyle/>
          <a:p>
            <a:fld id="{81CFF6D1-B2EE-CC45-9C41-73EC5AE438A7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855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0" grpId="0" animBg="1"/>
      <p:bldP spid="21" grpId="0" animBg="1"/>
      <p:bldP spid="22" grpId="0" animBg="1"/>
      <p:bldP spid="6" grpId="0" animBg="1"/>
      <p:bldP spid="9" grpId="0" animBg="1"/>
      <p:bldP spid="8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10" name="Rectangle 14"/>
          <p:cNvSpPr>
            <a:spLocks noChangeArrowheads="1"/>
          </p:cNvSpPr>
          <p:nvPr/>
        </p:nvSpPr>
        <p:spPr bwMode="auto">
          <a:xfrm>
            <a:off x="263769" y="4920209"/>
            <a:ext cx="11368454" cy="49912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Centri di attività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63769" y="2950097"/>
            <a:ext cx="11368454" cy="422920"/>
          </a:xfrm>
          <a:prstGeom prst="rect">
            <a:avLst/>
          </a:prstGeom>
          <a:solidFill>
            <a:srgbClr val="00206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Centri di costo</a:t>
            </a:r>
          </a:p>
        </p:txBody>
      </p:sp>
      <p:sp>
        <p:nvSpPr>
          <p:cNvPr id="26" name="Freccia giù 25"/>
          <p:cNvSpPr/>
          <p:nvPr/>
        </p:nvSpPr>
        <p:spPr>
          <a:xfrm>
            <a:off x="6134100" y="4390257"/>
            <a:ext cx="304800" cy="483096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2783632" y="4462265"/>
            <a:ext cx="3384376" cy="30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Con i driver per attività</a:t>
            </a:r>
          </a:p>
        </p:txBody>
      </p:sp>
      <p:sp>
        <p:nvSpPr>
          <p:cNvPr id="29" name="Freccia giù 28"/>
          <p:cNvSpPr/>
          <p:nvPr/>
        </p:nvSpPr>
        <p:spPr>
          <a:xfrm>
            <a:off x="6096000" y="2332113"/>
            <a:ext cx="304800" cy="533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3431704" y="2374033"/>
            <a:ext cx="2774404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Con la contabilità analitica</a:t>
            </a: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263769" y="1941985"/>
            <a:ext cx="11368454" cy="390128"/>
          </a:xfrm>
          <a:prstGeom prst="rect">
            <a:avLst/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Risorse</a:t>
            </a: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6312024" y="2332113"/>
            <a:ext cx="2969468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 le risorse sono imputate </a:t>
            </a: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a:</a:t>
            </a: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6312024" y="4423745"/>
            <a:ext cx="3168352" cy="32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 le risorse sono impiegate nei:</a:t>
            </a:r>
          </a:p>
        </p:txBody>
      </p:sp>
      <p:sp>
        <p:nvSpPr>
          <p:cNvPr id="2" name="Rettangolo 1"/>
          <p:cNvSpPr/>
          <p:nvPr/>
        </p:nvSpPr>
        <p:spPr>
          <a:xfrm>
            <a:off x="182044" y="245880"/>
            <a:ext cx="981170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300" b="1" i="1" u="sng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Sintesi processo di determinazione del costo per prestazione con l’Health Activity </a:t>
            </a:r>
            <a:r>
              <a:rPr lang="it-IT" sz="3300" b="1" i="1" u="sng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endParaRPr lang="it-IT" sz="3300" i="1" u="sng" dirty="0">
              <a:solidFill>
                <a:srgbClr val="C00000"/>
              </a:solidFill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63769" y="3958209"/>
            <a:ext cx="11368454" cy="4229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Centri gestionali</a:t>
            </a:r>
          </a:p>
        </p:txBody>
      </p:sp>
      <p:sp>
        <p:nvSpPr>
          <p:cNvPr id="15" name="Freccia giù 14"/>
          <p:cNvSpPr/>
          <p:nvPr/>
        </p:nvSpPr>
        <p:spPr>
          <a:xfrm>
            <a:off x="6096000" y="3382145"/>
            <a:ext cx="304800" cy="48064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359696" y="3424065"/>
            <a:ext cx="2774404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Con i </a:t>
            </a: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driver gestionali</a:t>
            </a:r>
            <a:endParaRPr lang="it-IT" alt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6384032" y="3412233"/>
            <a:ext cx="3024336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risorse </a:t>
            </a: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sono utilizzate nei:</a:t>
            </a:r>
            <a:endParaRPr lang="it-IT" alt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263769" y="5949281"/>
            <a:ext cx="11368454" cy="4572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18900000" algn="ctr" rotWithShape="0">
              <a:srgbClr val="000000">
                <a:alpha val="74998"/>
              </a:srgbClr>
            </a:outerShdw>
          </a:effectLst>
        </p:spPr>
        <p:txBody>
          <a:bodyPr anchor="ctr" anchorCtr="1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Prestazioni</a:t>
            </a:r>
          </a:p>
        </p:txBody>
      </p:sp>
      <p:sp>
        <p:nvSpPr>
          <p:cNvPr id="23" name="Freccia giù 22"/>
          <p:cNvSpPr/>
          <p:nvPr/>
        </p:nvSpPr>
        <p:spPr>
          <a:xfrm>
            <a:off x="6134100" y="5419329"/>
            <a:ext cx="304800" cy="483096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ctr" eaLnBrk="1" hangingPunct="1"/>
            <a:endParaRPr lang="it-IT" altLang="it-IT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6312024" y="5474569"/>
            <a:ext cx="3168352" cy="35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it-IT" altLang="it-IT" sz="1500">
                <a:latin typeface="Arial" panose="020B0604020202020204" pitchFamily="34" charset="0"/>
                <a:cs typeface="Arial" panose="020B0604020202020204" pitchFamily="34" charset="0"/>
              </a:rPr>
              <a:t>risorse sono assegnate alle:</a:t>
            </a:r>
            <a:endParaRPr lang="it-IT" alt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75049FF-1704-DAEE-D918-8D2C0A683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10872607-0C22-E28F-C9BE-0FEFCBA92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77" y="5515117"/>
            <a:ext cx="5421923" cy="30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099" dir="2700000" algn="ctr" rotWithShape="0">
              <a:srgbClr val="FFFFFF">
                <a:alpha val="99962"/>
              </a:srgbClr>
            </a:outerShdw>
          </a:effec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500" dirty="0">
                <a:latin typeface="Arial" panose="020B0604020202020204" pitchFamily="34" charset="0"/>
                <a:cs typeface="Arial" panose="020B0604020202020204" pitchFamily="34" charset="0"/>
              </a:rPr>
              <a:t>Con i volumi di attività</a:t>
            </a:r>
          </a:p>
        </p:txBody>
      </p:sp>
    </p:spTree>
    <p:extLst>
      <p:ext uri="{BB962C8B-B14F-4D97-AF65-F5344CB8AC3E}">
        <p14:creationId xmlns:p14="http://schemas.microsoft.com/office/powerpoint/2010/main" val="333467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10" grpId="0" animBg="1"/>
      <p:bldP spid="26" grpId="0" animBg="1"/>
      <p:bldP spid="27" grpId="0"/>
      <p:bldP spid="34" grpId="0"/>
      <p:bldP spid="13" grpId="0" animBg="1"/>
      <p:bldP spid="15" grpId="0" animBg="1"/>
      <p:bldP spid="16" grpId="0"/>
      <p:bldP spid="17" grpId="0"/>
      <p:bldP spid="22" grpId="0" animBg="1"/>
      <p:bldP spid="23" grpId="0" animBg="1"/>
      <p:bldP spid="25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Connettore 1 45">
            <a:extLst>
              <a:ext uri="{FF2B5EF4-FFF2-40B4-BE49-F238E27FC236}">
                <a16:creationId xmlns:a16="http://schemas.microsoft.com/office/drawing/2014/main" id="{411F1DDB-2AF6-0D4E-B970-C08CB3C259B5}"/>
              </a:ext>
            </a:extLst>
          </p:cNvPr>
          <p:cNvCxnSpPr>
            <a:cxnSpLocks/>
          </p:cNvCxnSpPr>
          <p:nvPr/>
        </p:nvCxnSpPr>
        <p:spPr>
          <a:xfrm>
            <a:off x="1292886" y="1893005"/>
            <a:ext cx="0" cy="3454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AutoShape 3">
            <a:extLst>
              <a:ext uri="{FF2B5EF4-FFF2-40B4-BE49-F238E27FC236}">
                <a16:creationId xmlns:a16="http://schemas.microsoft.com/office/drawing/2014/main" id="{5069A892-39C1-BF47-BAC3-DB30FAFB6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92" y="2349744"/>
            <a:ext cx="9703144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Degenza (SDO)</a:t>
            </a:r>
          </a:p>
        </p:txBody>
      </p:sp>
      <p:sp>
        <p:nvSpPr>
          <p:cNvPr id="57" name="AutoShape 3">
            <a:extLst>
              <a:ext uri="{FF2B5EF4-FFF2-40B4-BE49-F238E27FC236}">
                <a16:creationId xmlns:a16="http://schemas.microsoft.com/office/drawing/2014/main" id="{44C5ED7C-A4DA-6347-90A8-9CD8C15E3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92" y="2898871"/>
            <a:ext cx="9703156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Sala operatoria</a:t>
            </a:r>
          </a:p>
        </p:txBody>
      </p:sp>
      <p:sp>
        <p:nvSpPr>
          <p:cNvPr id="59" name="AutoShape 3">
            <a:extLst>
              <a:ext uri="{FF2B5EF4-FFF2-40B4-BE49-F238E27FC236}">
                <a16:creationId xmlns:a16="http://schemas.microsoft.com/office/drawing/2014/main" id="{D856F316-4468-5141-A1B0-C9D096BD9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91" y="3474935"/>
            <a:ext cx="9703166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Attività per degenti in altri reparti (consulenze, prestazioni laboratorio/radiologia per interni, ecc.)</a:t>
            </a:r>
          </a:p>
        </p:txBody>
      </p:sp>
      <p:sp>
        <p:nvSpPr>
          <p:cNvPr id="61" name="AutoShape 3">
            <a:extLst>
              <a:ext uri="{FF2B5EF4-FFF2-40B4-BE49-F238E27FC236}">
                <a16:creationId xmlns:a16="http://schemas.microsoft.com/office/drawing/2014/main" id="{A950F42B-6145-8D4B-AD2B-2AC482FB2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88" y="4050999"/>
            <a:ext cx="9729777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Pronto Soccorso</a:t>
            </a:r>
          </a:p>
        </p:txBody>
      </p:sp>
      <p:sp>
        <p:nvSpPr>
          <p:cNvPr id="62" name="AutoShape 3">
            <a:extLst>
              <a:ext uri="{FF2B5EF4-FFF2-40B4-BE49-F238E27FC236}">
                <a16:creationId xmlns:a16="http://schemas.microsoft.com/office/drawing/2014/main" id="{847C41D0-64F5-B348-AB09-7484A37B7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4995" y="4627063"/>
            <a:ext cx="9729777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Specialistica ambulatoriale per esterni</a:t>
            </a:r>
          </a:p>
        </p:txBody>
      </p:sp>
      <p:sp>
        <p:nvSpPr>
          <p:cNvPr id="45" name="AutoShape 3"/>
          <p:cNvSpPr>
            <a:spLocks noChangeArrowheads="1"/>
          </p:cNvSpPr>
          <p:nvPr/>
        </p:nvSpPr>
        <p:spPr bwMode="auto">
          <a:xfrm>
            <a:off x="380797" y="1532964"/>
            <a:ext cx="3168352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20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Centri di produzione</a:t>
            </a:r>
          </a:p>
        </p:txBody>
      </p:sp>
      <p:cxnSp>
        <p:nvCxnSpPr>
          <p:cNvPr id="70" name="Connettore 1 69">
            <a:extLst>
              <a:ext uri="{FF2B5EF4-FFF2-40B4-BE49-F238E27FC236}">
                <a16:creationId xmlns:a16="http://schemas.microsoft.com/office/drawing/2014/main" id="{53AEE06D-C195-6648-AB4C-9267CBB3780D}"/>
              </a:ext>
            </a:extLst>
          </p:cNvPr>
          <p:cNvCxnSpPr>
            <a:cxnSpLocks/>
          </p:cNvCxnSpPr>
          <p:nvPr/>
        </p:nvCxnSpPr>
        <p:spPr>
          <a:xfrm>
            <a:off x="1292887" y="2534667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1 71">
            <a:extLst>
              <a:ext uri="{FF2B5EF4-FFF2-40B4-BE49-F238E27FC236}">
                <a16:creationId xmlns:a16="http://schemas.microsoft.com/office/drawing/2014/main" id="{36A434C5-519A-CC44-B964-9501568AE76A}"/>
              </a:ext>
            </a:extLst>
          </p:cNvPr>
          <p:cNvCxnSpPr>
            <a:cxnSpLocks/>
          </p:cNvCxnSpPr>
          <p:nvPr/>
        </p:nvCxnSpPr>
        <p:spPr>
          <a:xfrm>
            <a:off x="1292887" y="3095236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5170B01D-C846-3743-81AA-AD53F33D2CA8}"/>
              </a:ext>
            </a:extLst>
          </p:cNvPr>
          <p:cNvCxnSpPr>
            <a:cxnSpLocks/>
          </p:cNvCxnSpPr>
          <p:nvPr/>
        </p:nvCxnSpPr>
        <p:spPr>
          <a:xfrm>
            <a:off x="1290942" y="3661714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1 73">
            <a:extLst>
              <a:ext uri="{FF2B5EF4-FFF2-40B4-BE49-F238E27FC236}">
                <a16:creationId xmlns:a16="http://schemas.microsoft.com/office/drawing/2014/main" id="{92AFD25B-E62D-BC4E-90D6-EB35828AA4DE}"/>
              </a:ext>
            </a:extLst>
          </p:cNvPr>
          <p:cNvCxnSpPr>
            <a:cxnSpLocks/>
          </p:cNvCxnSpPr>
          <p:nvPr/>
        </p:nvCxnSpPr>
        <p:spPr>
          <a:xfrm>
            <a:off x="1290942" y="4231019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1 74">
            <a:extLst>
              <a:ext uri="{FF2B5EF4-FFF2-40B4-BE49-F238E27FC236}">
                <a16:creationId xmlns:a16="http://schemas.microsoft.com/office/drawing/2014/main" id="{64D54AB8-6276-8F40-831D-37A7A25C7E88}"/>
              </a:ext>
            </a:extLst>
          </p:cNvPr>
          <p:cNvCxnSpPr>
            <a:cxnSpLocks/>
          </p:cNvCxnSpPr>
          <p:nvPr/>
        </p:nvCxnSpPr>
        <p:spPr>
          <a:xfrm>
            <a:off x="1290942" y="4834155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utoShape 3">
            <a:extLst>
              <a:ext uri="{FF2B5EF4-FFF2-40B4-BE49-F238E27FC236}">
                <a16:creationId xmlns:a16="http://schemas.microsoft.com/office/drawing/2014/main" id="{1DD29B96-A1A7-934B-B808-5D45C93D4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1143" y="5167123"/>
            <a:ext cx="9729777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Territorio ed altre attività</a:t>
            </a:r>
            <a:r>
              <a:rPr lang="it-IT" sz="1600" b="1" dirty="0">
                <a:latin typeface="Arial" panose="020B0604020202020204" pitchFamily="34" charset="0"/>
                <a:ea typeface="MS Pゴシック" pitchFamily="-92" charset="-128"/>
                <a:cs typeface="Arial" panose="020B0604020202020204" pitchFamily="34" charset="0"/>
              </a:rPr>
              <a:t> (Distretti, assist. domiciliare, 118, ecc.)</a:t>
            </a:r>
            <a:endParaRPr lang="it-IT" sz="1600" b="1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cxnSp>
        <p:nvCxnSpPr>
          <p:cNvPr id="27" name="Connettore 1 26">
            <a:extLst>
              <a:ext uri="{FF2B5EF4-FFF2-40B4-BE49-F238E27FC236}">
                <a16:creationId xmlns:a16="http://schemas.microsoft.com/office/drawing/2014/main" id="{779E5BFF-3D13-7044-A063-AC515D6962E7}"/>
              </a:ext>
            </a:extLst>
          </p:cNvPr>
          <p:cNvCxnSpPr>
            <a:cxnSpLocks/>
          </p:cNvCxnSpPr>
          <p:nvPr/>
        </p:nvCxnSpPr>
        <p:spPr>
          <a:xfrm>
            <a:off x="1275697" y="5347143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ttangolo 2">
            <a:extLst>
              <a:ext uri="{FF2B5EF4-FFF2-40B4-BE49-F238E27FC236}">
                <a16:creationId xmlns:a16="http://schemas.microsoft.com/office/drawing/2014/main" id="{10206944-1180-3D98-18E5-960F23F75D5E}"/>
              </a:ext>
            </a:extLst>
          </p:cNvPr>
          <p:cNvSpPr/>
          <p:nvPr/>
        </p:nvSpPr>
        <p:spPr>
          <a:xfrm>
            <a:off x="182044" y="260649"/>
            <a:ext cx="9811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Arial Narrow" charset="0"/>
                <a:cs typeface="Arial" panose="020B0604020202020204" pitchFamily="34" charset="0"/>
              </a:rPr>
              <a:t>5-i centri di attività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84F6DD4-43CE-BBA5-5B02-4B8A4E0C8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9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9" grpId="0" animBg="1"/>
      <p:bldP spid="61" grpId="0" animBg="1"/>
      <p:bldP spid="62" grpId="0" animBg="1"/>
      <p:bldP spid="45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Connettore 1 45">
            <a:extLst>
              <a:ext uri="{FF2B5EF4-FFF2-40B4-BE49-F238E27FC236}">
                <a16:creationId xmlns:a16="http://schemas.microsoft.com/office/drawing/2014/main" id="{411F1DDB-2AF6-0D4E-B970-C08CB3C259B5}"/>
              </a:ext>
            </a:extLst>
          </p:cNvPr>
          <p:cNvCxnSpPr>
            <a:cxnSpLocks/>
          </p:cNvCxnSpPr>
          <p:nvPr/>
        </p:nvCxnSpPr>
        <p:spPr>
          <a:xfrm flipH="1">
            <a:off x="1290942" y="1893005"/>
            <a:ext cx="1944" cy="29411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AutoShape 3">
            <a:extLst>
              <a:ext uri="{FF2B5EF4-FFF2-40B4-BE49-F238E27FC236}">
                <a16:creationId xmlns:a16="http://schemas.microsoft.com/office/drawing/2014/main" id="{5069A892-39C1-BF47-BAC3-DB30FAFB6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92" y="2349744"/>
            <a:ext cx="5046682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Degenza (SDO)</a:t>
            </a:r>
          </a:p>
        </p:txBody>
      </p:sp>
      <p:sp>
        <p:nvSpPr>
          <p:cNvPr id="57" name="AutoShape 3">
            <a:extLst>
              <a:ext uri="{FF2B5EF4-FFF2-40B4-BE49-F238E27FC236}">
                <a16:creationId xmlns:a16="http://schemas.microsoft.com/office/drawing/2014/main" id="{44C5ED7C-A4DA-6347-90A8-9CD8C15E3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92" y="2898871"/>
            <a:ext cx="5046688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Sala operatoria</a:t>
            </a:r>
          </a:p>
        </p:txBody>
      </p:sp>
      <p:sp>
        <p:nvSpPr>
          <p:cNvPr id="59" name="AutoShape 3">
            <a:extLst>
              <a:ext uri="{FF2B5EF4-FFF2-40B4-BE49-F238E27FC236}">
                <a16:creationId xmlns:a16="http://schemas.microsoft.com/office/drawing/2014/main" id="{D856F316-4468-5141-A1B0-C9D096BD9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91" y="3474935"/>
            <a:ext cx="5046693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Attività per degenti in altri reparti</a:t>
            </a:r>
          </a:p>
        </p:txBody>
      </p:sp>
      <p:sp>
        <p:nvSpPr>
          <p:cNvPr id="61" name="AutoShape 3">
            <a:extLst>
              <a:ext uri="{FF2B5EF4-FFF2-40B4-BE49-F238E27FC236}">
                <a16:creationId xmlns:a16="http://schemas.microsoft.com/office/drawing/2014/main" id="{A950F42B-6145-8D4B-AD2B-2AC482FB2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389" y="4050999"/>
            <a:ext cx="5060534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Pronto Soccorso</a:t>
            </a:r>
          </a:p>
        </p:txBody>
      </p:sp>
      <p:sp>
        <p:nvSpPr>
          <p:cNvPr id="62" name="AutoShape 3">
            <a:extLst>
              <a:ext uri="{FF2B5EF4-FFF2-40B4-BE49-F238E27FC236}">
                <a16:creationId xmlns:a16="http://schemas.microsoft.com/office/drawing/2014/main" id="{847C41D0-64F5-B348-AB09-7484A37B7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4996" y="4627063"/>
            <a:ext cx="5060534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Specialistica ambulatoriale per esterni</a:t>
            </a:r>
          </a:p>
        </p:txBody>
      </p:sp>
      <p:sp>
        <p:nvSpPr>
          <p:cNvPr id="45" name="AutoShape 3"/>
          <p:cNvSpPr>
            <a:spLocks noChangeArrowheads="1"/>
          </p:cNvSpPr>
          <p:nvPr/>
        </p:nvSpPr>
        <p:spPr bwMode="auto">
          <a:xfrm>
            <a:off x="380797" y="1532964"/>
            <a:ext cx="3168352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20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Centri di produzione</a:t>
            </a:r>
          </a:p>
        </p:txBody>
      </p:sp>
      <p:cxnSp>
        <p:nvCxnSpPr>
          <p:cNvPr id="70" name="Connettore 1 69">
            <a:extLst>
              <a:ext uri="{FF2B5EF4-FFF2-40B4-BE49-F238E27FC236}">
                <a16:creationId xmlns:a16="http://schemas.microsoft.com/office/drawing/2014/main" id="{53AEE06D-C195-6648-AB4C-9267CBB3780D}"/>
              </a:ext>
            </a:extLst>
          </p:cNvPr>
          <p:cNvCxnSpPr>
            <a:cxnSpLocks/>
          </p:cNvCxnSpPr>
          <p:nvPr/>
        </p:nvCxnSpPr>
        <p:spPr>
          <a:xfrm>
            <a:off x="1292887" y="2534667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1 71">
            <a:extLst>
              <a:ext uri="{FF2B5EF4-FFF2-40B4-BE49-F238E27FC236}">
                <a16:creationId xmlns:a16="http://schemas.microsoft.com/office/drawing/2014/main" id="{36A434C5-519A-CC44-B964-9501568AE76A}"/>
              </a:ext>
            </a:extLst>
          </p:cNvPr>
          <p:cNvCxnSpPr>
            <a:cxnSpLocks/>
          </p:cNvCxnSpPr>
          <p:nvPr/>
        </p:nvCxnSpPr>
        <p:spPr>
          <a:xfrm>
            <a:off x="1292887" y="3095236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>
            <a:extLst>
              <a:ext uri="{FF2B5EF4-FFF2-40B4-BE49-F238E27FC236}">
                <a16:creationId xmlns:a16="http://schemas.microsoft.com/office/drawing/2014/main" id="{5170B01D-C846-3743-81AA-AD53F33D2CA8}"/>
              </a:ext>
            </a:extLst>
          </p:cNvPr>
          <p:cNvCxnSpPr>
            <a:cxnSpLocks/>
          </p:cNvCxnSpPr>
          <p:nvPr/>
        </p:nvCxnSpPr>
        <p:spPr>
          <a:xfrm>
            <a:off x="1290942" y="3661714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1 73">
            <a:extLst>
              <a:ext uri="{FF2B5EF4-FFF2-40B4-BE49-F238E27FC236}">
                <a16:creationId xmlns:a16="http://schemas.microsoft.com/office/drawing/2014/main" id="{92AFD25B-E62D-BC4E-90D6-EB35828AA4DE}"/>
              </a:ext>
            </a:extLst>
          </p:cNvPr>
          <p:cNvCxnSpPr>
            <a:cxnSpLocks/>
          </p:cNvCxnSpPr>
          <p:nvPr/>
        </p:nvCxnSpPr>
        <p:spPr>
          <a:xfrm>
            <a:off x="1290942" y="4231019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1 74">
            <a:extLst>
              <a:ext uri="{FF2B5EF4-FFF2-40B4-BE49-F238E27FC236}">
                <a16:creationId xmlns:a16="http://schemas.microsoft.com/office/drawing/2014/main" id="{64D54AB8-6276-8F40-831D-37A7A25C7E88}"/>
              </a:ext>
            </a:extLst>
          </p:cNvPr>
          <p:cNvCxnSpPr>
            <a:cxnSpLocks/>
          </p:cNvCxnSpPr>
          <p:nvPr/>
        </p:nvCxnSpPr>
        <p:spPr>
          <a:xfrm>
            <a:off x="1290942" y="4834155"/>
            <a:ext cx="5060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ttangolo 2">
            <a:extLst>
              <a:ext uri="{FF2B5EF4-FFF2-40B4-BE49-F238E27FC236}">
                <a16:creationId xmlns:a16="http://schemas.microsoft.com/office/drawing/2014/main" id="{10206944-1180-3D98-18E5-960F23F75D5E}"/>
              </a:ext>
            </a:extLst>
          </p:cNvPr>
          <p:cNvSpPr/>
          <p:nvPr/>
        </p:nvSpPr>
        <p:spPr>
          <a:xfrm>
            <a:off x="182044" y="260649"/>
            <a:ext cx="9811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Arial Narrow" charset="0"/>
                <a:cs typeface="Arial" panose="020B0604020202020204" pitchFamily="34" charset="0"/>
              </a:rPr>
              <a:t>5-i centri di attività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84F6DD4-43CE-BBA5-5B02-4B8A4E0C8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18" name="AutoShape 3">
            <a:extLst>
              <a:ext uri="{FF2B5EF4-FFF2-40B4-BE49-F238E27FC236}">
                <a16:creationId xmlns:a16="http://schemas.microsoft.com/office/drawing/2014/main" id="{4A2E14A9-F535-F84E-8DE3-F413E808E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5673" y="2354647"/>
            <a:ext cx="4285042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Giornate di degenza</a:t>
            </a:r>
          </a:p>
        </p:txBody>
      </p:sp>
      <p:sp>
        <p:nvSpPr>
          <p:cNvPr id="19" name="AutoShape 3">
            <a:extLst>
              <a:ext uri="{FF2B5EF4-FFF2-40B4-BE49-F238E27FC236}">
                <a16:creationId xmlns:a16="http://schemas.microsoft.com/office/drawing/2014/main" id="{A8EDA171-F636-A740-9808-3F16AB42D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5673" y="2903774"/>
            <a:ext cx="4285047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Interventi</a:t>
            </a:r>
          </a:p>
        </p:txBody>
      </p:sp>
      <p:sp>
        <p:nvSpPr>
          <p:cNvPr id="20" name="AutoShape 3">
            <a:extLst>
              <a:ext uri="{FF2B5EF4-FFF2-40B4-BE49-F238E27FC236}">
                <a16:creationId xmlns:a16="http://schemas.microsoft.com/office/drawing/2014/main" id="{17584E25-4636-3A4B-B768-CFD60401B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5672" y="3479838"/>
            <a:ext cx="4285051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Consulenze / Prestazioni</a:t>
            </a:r>
          </a:p>
        </p:txBody>
      </p:sp>
      <p:sp>
        <p:nvSpPr>
          <p:cNvPr id="21" name="AutoShape 3">
            <a:extLst>
              <a:ext uri="{FF2B5EF4-FFF2-40B4-BE49-F238E27FC236}">
                <a16:creationId xmlns:a16="http://schemas.microsoft.com/office/drawing/2014/main" id="{EF641D79-7108-6241-9FA1-4790624C8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5670" y="4055902"/>
            <a:ext cx="4296803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Prestazioni</a:t>
            </a:r>
          </a:p>
        </p:txBody>
      </p:sp>
      <p:sp>
        <p:nvSpPr>
          <p:cNvPr id="22" name="AutoShape 3">
            <a:extLst>
              <a:ext uri="{FF2B5EF4-FFF2-40B4-BE49-F238E27FC236}">
                <a16:creationId xmlns:a16="http://schemas.microsoft.com/office/drawing/2014/main" id="{F68A7F32-B1A5-5B41-9DD5-69C65FC23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4277" y="4631966"/>
            <a:ext cx="4296803" cy="36004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16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Prestazioni esterni</a:t>
            </a:r>
          </a:p>
        </p:txBody>
      </p:sp>
      <p:cxnSp>
        <p:nvCxnSpPr>
          <p:cNvPr id="23" name="Connettore 1 22">
            <a:extLst>
              <a:ext uri="{FF2B5EF4-FFF2-40B4-BE49-F238E27FC236}">
                <a16:creationId xmlns:a16="http://schemas.microsoft.com/office/drawing/2014/main" id="{AEFDD23F-2643-DD4E-86FB-EF96CF883879}"/>
              </a:ext>
            </a:extLst>
          </p:cNvPr>
          <p:cNvCxnSpPr>
            <a:cxnSpLocks/>
          </p:cNvCxnSpPr>
          <p:nvPr/>
        </p:nvCxnSpPr>
        <p:spPr>
          <a:xfrm>
            <a:off x="6882168" y="2539570"/>
            <a:ext cx="4296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>
            <a:extLst>
              <a:ext uri="{FF2B5EF4-FFF2-40B4-BE49-F238E27FC236}">
                <a16:creationId xmlns:a16="http://schemas.microsoft.com/office/drawing/2014/main" id="{2F0A85C5-77A2-7341-AED3-8CCA98DCB653}"/>
              </a:ext>
            </a:extLst>
          </p:cNvPr>
          <p:cNvCxnSpPr>
            <a:cxnSpLocks/>
          </p:cNvCxnSpPr>
          <p:nvPr/>
        </p:nvCxnSpPr>
        <p:spPr>
          <a:xfrm>
            <a:off x="6882168" y="3100139"/>
            <a:ext cx="4296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>
            <a:extLst>
              <a:ext uri="{FF2B5EF4-FFF2-40B4-BE49-F238E27FC236}">
                <a16:creationId xmlns:a16="http://schemas.microsoft.com/office/drawing/2014/main" id="{890DE5FE-E88C-6A40-847B-7269D60000AC}"/>
              </a:ext>
            </a:extLst>
          </p:cNvPr>
          <p:cNvCxnSpPr>
            <a:cxnSpLocks/>
          </p:cNvCxnSpPr>
          <p:nvPr/>
        </p:nvCxnSpPr>
        <p:spPr>
          <a:xfrm>
            <a:off x="6880223" y="3666617"/>
            <a:ext cx="4296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>
            <a:extLst>
              <a:ext uri="{FF2B5EF4-FFF2-40B4-BE49-F238E27FC236}">
                <a16:creationId xmlns:a16="http://schemas.microsoft.com/office/drawing/2014/main" id="{37DBA82F-6900-6345-B6EE-23562AD2C140}"/>
              </a:ext>
            </a:extLst>
          </p:cNvPr>
          <p:cNvCxnSpPr>
            <a:cxnSpLocks/>
          </p:cNvCxnSpPr>
          <p:nvPr/>
        </p:nvCxnSpPr>
        <p:spPr>
          <a:xfrm>
            <a:off x="6880223" y="4235922"/>
            <a:ext cx="4296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>
            <a:extLst>
              <a:ext uri="{FF2B5EF4-FFF2-40B4-BE49-F238E27FC236}">
                <a16:creationId xmlns:a16="http://schemas.microsoft.com/office/drawing/2014/main" id="{16E0A2B0-A7DE-534D-8E96-5E6C71348DCB}"/>
              </a:ext>
            </a:extLst>
          </p:cNvPr>
          <p:cNvCxnSpPr>
            <a:cxnSpLocks/>
          </p:cNvCxnSpPr>
          <p:nvPr/>
        </p:nvCxnSpPr>
        <p:spPr>
          <a:xfrm>
            <a:off x="6880223" y="4839058"/>
            <a:ext cx="4296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60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9" grpId="0" animBg="1"/>
      <p:bldP spid="61" grpId="0" animBg="1"/>
      <p:bldP spid="62" grpId="0" animBg="1"/>
      <p:bldP spid="45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799" y="1708991"/>
            <a:ext cx="76200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it-IT" altLang="ja-JP" sz="2500" b="1" i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Unità diagnosi e cura:  …………..</a:t>
            </a:r>
            <a:endParaRPr lang="it-IT" sz="2500" b="1" i="1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ella 9"/>
          <p:cNvGraphicFramePr>
            <a:graphicFrameLocks noGrp="1"/>
          </p:cNvGraphicFramePr>
          <p:nvPr/>
        </p:nvGraphicFramePr>
        <p:xfrm>
          <a:off x="1866091" y="2371328"/>
          <a:ext cx="8406372" cy="1181100"/>
        </p:xfrm>
        <a:graphic>
          <a:graphicData uri="http://schemas.openxmlformats.org/drawingml/2006/table">
            <a:tbl>
              <a:tblPr/>
              <a:tblGrid>
                <a:gridCol w="1581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0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6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7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Elementi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Spesa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N° prestazioni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Costo unitario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Totali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2.470.000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350.000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7,06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ella 11"/>
          <p:cNvGraphicFramePr>
            <a:graphicFrameLocks noGrp="1"/>
          </p:cNvGraphicFramePr>
          <p:nvPr/>
        </p:nvGraphicFramePr>
        <p:xfrm>
          <a:off x="4799857" y="4176347"/>
          <a:ext cx="5472607" cy="1892300"/>
        </p:xfrm>
        <a:graphic>
          <a:graphicData uri="http://schemas.openxmlformats.org/drawingml/2006/table">
            <a:tbl>
              <a:tblPr/>
              <a:tblGrid>
                <a:gridCol w="3072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0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Prestazioni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Costo unitario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Visita specialistica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7,06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Gruppo ABO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7,06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Ricerca genomica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7,06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Altre prestazioni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7,06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ettangolo 21"/>
          <p:cNvSpPr>
            <a:spLocks noChangeArrowheads="1"/>
          </p:cNvSpPr>
          <p:nvPr/>
        </p:nvSpPr>
        <p:spPr bwMode="auto">
          <a:xfrm>
            <a:off x="668215" y="4466763"/>
            <a:ext cx="413164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000" b="1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Problema:</a:t>
            </a:r>
          </a:p>
          <a:p>
            <a:pPr algn="ctr"/>
            <a:r>
              <a:rPr lang="it-IT" sz="2000" b="1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tutte le prestazioni presentano lo stesso costo unitario</a:t>
            </a:r>
            <a:endParaRPr lang="it-IT" sz="2000" b="1" dirty="0">
              <a:latin typeface="Arial" panose="020B0604020202020204" pitchFamily="34" charset="0"/>
              <a:ea typeface="Verdana" charset="0"/>
              <a:cs typeface="Arial" panose="020B0604020202020204" pitchFamily="34" charset="0"/>
            </a:endParaRPr>
          </a:p>
        </p:txBody>
      </p:sp>
      <p:sp>
        <p:nvSpPr>
          <p:cNvPr id="21545" name="Rettangolo 21"/>
          <p:cNvSpPr>
            <a:spLocks noChangeArrowheads="1"/>
          </p:cNvSpPr>
          <p:nvPr/>
        </p:nvSpPr>
        <p:spPr bwMode="auto">
          <a:xfrm>
            <a:off x="182045" y="1220957"/>
            <a:ext cx="118279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400" b="1" i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Metodo “generico”(</a:t>
            </a:r>
            <a:r>
              <a:rPr lang="it-IT" sz="2400" b="1" i="1" dirty="0" err="1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gross</a:t>
            </a:r>
            <a:r>
              <a:rPr lang="it-IT" sz="2400" b="1" i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 </a:t>
            </a:r>
            <a:r>
              <a:rPr lang="it-IT" sz="2400" b="1" i="1" dirty="0" err="1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2400" b="1" i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4E43C6-671B-18D6-79F2-2E31415DB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7273DF3-D892-D823-C000-AA6255AC3CC1}"/>
              </a:ext>
            </a:extLst>
          </p:cNvPr>
          <p:cNvSpPr txBox="1">
            <a:spLocks/>
          </p:cNvSpPr>
          <p:nvPr/>
        </p:nvSpPr>
        <p:spPr bwMode="auto">
          <a:xfrm>
            <a:off x="182045" y="253529"/>
            <a:ext cx="9811700" cy="60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premessa</a:t>
            </a:r>
          </a:p>
        </p:txBody>
      </p:sp>
    </p:spTree>
    <p:extLst>
      <p:ext uri="{BB962C8B-B14F-4D97-AF65-F5344CB8AC3E}">
        <p14:creationId xmlns:p14="http://schemas.microsoft.com/office/powerpoint/2010/main" val="417058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98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3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ttangolo 21"/>
          <p:cNvSpPr>
            <a:spLocks noChangeArrowheads="1"/>
          </p:cNvSpPr>
          <p:nvPr/>
        </p:nvSpPr>
        <p:spPr bwMode="auto">
          <a:xfrm>
            <a:off x="282079" y="1070891"/>
            <a:ext cx="116402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20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Fase 1: individuazione elementi per la determinazione dei costi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488440"/>
              </p:ext>
            </p:extLst>
          </p:nvPr>
        </p:nvGraphicFramePr>
        <p:xfrm>
          <a:off x="6869545" y="2643362"/>
          <a:ext cx="3124200" cy="1435100"/>
        </p:xfrm>
        <a:graphic>
          <a:graphicData uri="http://schemas.openxmlformats.org/drawingml/2006/table">
            <a:tbl>
              <a:tblPr/>
              <a:tblGrid>
                <a:gridCol w="171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 Risorse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Importi (</a:t>
                      </a: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€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Medici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320.000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Altro personale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1.200.000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Materiali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950.000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Totale risorse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2.470.000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ettangolo 21"/>
          <p:cNvSpPr>
            <a:spLocks noChangeArrowheads="1"/>
          </p:cNvSpPr>
          <p:nvPr/>
        </p:nvSpPr>
        <p:spPr bwMode="auto">
          <a:xfrm>
            <a:off x="6869545" y="2140442"/>
            <a:ext cx="3048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1600" b="1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Individuazione risorse</a:t>
            </a:r>
          </a:p>
        </p:txBody>
      </p:sp>
      <p:sp>
        <p:nvSpPr>
          <p:cNvPr id="15" name="Rettangolo 21"/>
          <p:cNvSpPr>
            <a:spLocks noChangeArrowheads="1"/>
          </p:cNvSpPr>
          <p:nvPr/>
        </p:nvSpPr>
        <p:spPr bwMode="auto">
          <a:xfrm>
            <a:off x="1815288" y="2140442"/>
            <a:ext cx="3048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1600" b="1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Individuazione output</a:t>
            </a:r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777072"/>
              </p:ext>
            </p:extLst>
          </p:nvPr>
        </p:nvGraphicFramePr>
        <p:xfrm>
          <a:off x="1815288" y="2576462"/>
          <a:ext cx="3124200" cy="1735138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 Prestazioni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N°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Visita specialistica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24.000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Gruppo ABO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95.000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Ricerca genomica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Altre prestazioni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230.000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Totale prestazioni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350.000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F9EFA0AF-13BF-6D6A-FBDA-5556D8394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82E47BF-902F-FBC7-A258-6B3D17C0AB77}"/>
              </a:ext>
            </a:extLst>
          </p:cNvPr>
          <p:cNvSpPr txBox="1">
            <a:spLocks/>
          </p:cNvSpPr>
          <p:nvPr/>
        </p:nvSpPr>
        <p:spPr bwMode="auto">
          <a:xfrm>
            <a:off x="182045" y="253529"/>
            <a:ext cx="9811700" cy="60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tecnica</a:t>
            </a:r>
          </a:p>
        </p:txBody>
      </p:sp>
    </p:spTree>
    <p:extLst>
      <p:ext uri="{BB962C8B-B14F-4D97-AF65-F5344CB8AC3E}">
        <p14:creationId xmlns:p14="http://schemas.microsoft.com/office/powerpoint/2010/main" val="391429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ttangolo 21"/>
          <p:cNvSpPr>
            <a:spLocks noChangeArrowheads="1"/>
          </p:cNvSpPr>
          <p:nvPr/>
        </p:nvSpPr>
        <p:spPr bwMode="auto">
          <a:xfrm>
            <a:off x="282079" y="1070891"/>
            <a:ext cx="116402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2000" b="1" dirty="0"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Fase 1: individuazione elementi per la determinazione dei costi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338285"/>
              </p:ext>
            </p:extLst>
          </p:nvPr>
        </p:nvGraphicFramePr>
        <p:xfrm>
          <a:off x="3019178" y="3143930"/>
          <a:ext cx="5928177" cy="2037670"/>
        </p:xfrm>
        <a:graphic>
          <a:graphicData uri="http://schemas.openxmlformats.org/drawingml/2006/table">
            <a:tbl>
              <a:tblPr/>
              <a:tblGrid>
                <a:gridCol w="3688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9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76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Prestazioni/Risorse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Medico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97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Visita specialistica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12,0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97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Gruppo ABO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97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Ricerca genomica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976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Altre prestazioni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Rettangolo 21"/>
          <p:cNvSpPr>
            <a:spLocks noChangeArrowheads="1"/>
          </p:cNvSpPr>
          <p:nvPr/>
        </p:nvSpPr>
        <p:spPr bwMode="auto">
          <a:xfrm>
            <a:off x="3968623" y="2324217"/>
            <a:ext cx="426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it-IT" sz="1600" b="1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Individuazione </a:t>
            </a:r>
            <a:r>
              <a:rPr lang="it-IT" sz="1600" b="1" dirty="0" err="1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</a:t>
            </a:r>
            <a:r>
              <a:rPr lang="it-IT" sz="1600" b="1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 Driver, per fattore produttivo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9EFA0AF-13BF-6D6A-FBDA-5556D8394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82E47BF-902F-FBC7-A258-6B3D17C0AB77}"/>
              </a:ext>
            </a:extLst>
          </p:cNvPr>
          <p:cNvSpPr txBox="1">
            <a:spLocks/>
          </p:cNvSpPr>
          <p:nvPr/>
        </p:nvSpPr>
        <p:spPr bwMode="auto">
          <a:xfrm>
            <a:off x="182045" y="253529"/>
            <a:ext cx="9811700" cy="60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tecnica</a:t>
            </a:r>
          </a:p>
        </p:txBody>
      </p:sp>
    </p:spTree>
    <p:extLst>
      <p:ext uri="{BB962C8B-B14F-4D97-AF65-F5344CB8AC3E}">
        <p14:creationId xmlns:p14="http://schemas.microsoft.com/office/powerpoint/2010/main" val="85824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21"/>
          <p:cNvSpPr>
            <a:spLocks noChangeArrowheads="1"/>
          </p:cNvSpPr>
          <p:nvPr/>
        </p:nvSpPr>
        <p:spPr bwMode="auto">
          <a:xfrm>
            <a:off x="516113" y="1394276"/>
            <a:ext cx="10658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000" b="1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Determinazione costi per risorsa/output (esempio: personale medico)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602329"/>
              </p:ext>
            </p:extLst>
          </p:nvPr>
        </p:nvGraphicFramePr>
        <p:xfrm>
          <a:off x="7666312" y="3067400"/>
          <a:ext cx="3508130" cy="1539240"/>
        </p:xfrm>
        <a:graphic>
          <a:graphicData uri="http://schemas.openxmlformats.org/drawingml/2006/table">
            <a:tbl>
              <a:tblPr/>
              <a:tblGrid>
                <a:gridCol w="1800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7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Costi allocati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Costo unitario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260.119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10,84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17.161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0,18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1.174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1,17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41.547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0,18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1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320.000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0,91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A3BADC8A-1164-5404-1413-DABA94363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745" y="146051"/>
            <a:ext cx="2016211" cy="863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BEB8594-34F9-6054-ACD5-34931C056BE9}"/>
              </a:ext>
            </a:extLst>
          </p:cNvPr>
          <p:cNvSpPr txBox="1">
            <a:spLocks/>
          </p:cNvSpPr>
          <p:nvPr/>
        </p:nvSpPr>
        <p:spPr bwMode="auto">
          <a:xfrm>
            <a:off x="182045" y="253529"/>
            <a:ext cx="9811700" cy="60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just"/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Health Performance </a:t>
            </a:r>
            <a:r>
              <a:rPr lang="it-IT" sz="3600" b="1" i="1" dirty="0" err="1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Costing</a:t>
            </a:r>
            <a:r>
              <a:rPr lang="it-IT" sz="3600" b="1" i="1" dirty="0">
                <a:solidFill>
                  <a:srgbClr val="C0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: tecnica</a:t>
            </a:r>
          </a:p>
        </p:txBody>
      </p:sp>
      <p:sp>
        <p:nvSpPr>
          <p:cNvPr id="4" name="Rettangolo 21">
            <a:extLst>
              <a:ext uri="{FF2B5EF4-FFF2-40B4-BE49-F238E27FC236}">
                <a16:creationId xmlns:a16="http://schemas.microsoft.com/office/drawing/2014/main" id="{057BC778-8F0A-1E52-8DE7-F3943293F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113" y="4980190"/>
            <a:ext cx="71501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1600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Coefficiente di allocazione(CA)=320.000/354.300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FC9D889E-C3AE-501C-A636-0E20E64966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205008"/>
              </p:ext>
            </p:extLst>
          </p:nvPr>
        </p:nvGraphicFramePr>
        <p:xfrm>
          <a:off x="516113" y="3066604"/>
          <a:ext cx="7150199" cy="1539240"/>
        </p:xfrm>
        <a:graphic>
          <a:graphicData uri="http://schemas.openxmlformats.org/drawingml/2006/table">
            <a:tbl>
              <a:tblPr/>
              <a:tblGrid>
                <a:gridCol w="2417599">
                  <a:extLst>
                    <a:ext uri="{9D8B030D-6E8A-4147-A177-3AD203B41FA5}">
                      <a16:colId xmlns:a16="http://schemas.microsoft.com/office/drawing/2014/main" val="377146829"/>
                    </a:ext>
                  </a:extLst>
                </a:gridCol>
                <a:gridCol w="1417728">
                  <a:extLst>
                    <a:ext uri="{9D8B030D-6E8A-4147-A177-3AD203B41FA5}">
                      <a16:colId xmlns:a16="http://schemas.microsoft.com/office/drawing/2014/main" val="501621180"/>
                    </a:ext>
                  </a:extLst>
                </a:gridCol>
                <a:gridCol w="1362979">
                  <a:extLst>
                    <a:ext uri="{9D8B030D-6E8A-4147-A177-3AD203B41FA5}">
                      <a16:colId xmlns:a16="http://schemas.microsoft.com/office/drawing/2014/main" val="3112916176"/>
                    </a:ext>
                  </a:extLst>
                </a:gridCol>
                <a:gridCol w="1951893">
                  <a:extLst>
                    <a:ext uri="{9D8B030D-6E8A-4147-A177-3AD203B41FA5}">
                      <a16:colId xmlns:a16="http://schemas.microsoft.com/office/drawing/2014/main" val="1000323103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Output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N°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Driver Unitario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Totali (N°*driver)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15206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Visita specialistica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24.000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12,0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288.000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38219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Gruppo ABO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95.000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19.000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005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Ricerca genomica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1,3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1.300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0436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Altre prestazioni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230.000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0,2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46.000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16124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Totali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350.000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it-IT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Verdana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it-IT" sz="1600" b="0" i="1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Verdana" charset="0"/>
                          <a:cs typeface="Arial" panose="020B0604020202020204" pitchFamily="34" charset="0"/>
                        </a:rPr>
                        <a:t>354.300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075767"/>
                  </a:ext>
                </a:extLst>
              </a:tr>
            </a:tbl>
          </a:graphicData>
        </a:graphic>
      </p:graphicFrame>
      <p:sp>
        <p:nvSpPr>
          <p:cNvPr id="6" name="Rettangolo 21">
            <a:extLst>
              <a:ext uri="{FF2B5EF4-FFF2-40B4-BE49-F238E27FC236}">
                <a16:creationId xmlns:a16="http://schemas.microsoft.com/office/drawing/2014/main" id="{226FF870-1DB8-304C-A1AB-021F8A252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113" y="5510961"/>
            <a:ext cx="35081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it-IT" sz="1600" dirty="0">
                <a:solidFill>
                  <a:srgbClr val="340000"/>
                </a:solidFill>
                <a:latin typeface="Arial" panose="020B0604020202020204" pitchFamily="34" charset="0"/>
                <a:ea typeface="Verdana" charset="0"/>
                <a:cs typeface="Arial" panose="020B0604020202020204" pitchFamily="34" charset="0"/>
              </a:rPr>
              <a:t>Costi allocati=CA*driver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36A3B4A2-001D-9447-9D1F-DC5AEB16F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587646"/>
              </p:ext>
            </p:extLst>
          </p:nvPr>
        </p:nvGraphicFramePr>
        <p:xfrm>
          <a:off x="516113" y="2143475"/>
          <a:ext cx="3124200" cy="574040"/>
        </p:xfrm>
        <a:graphic>
          <a:graphicData uri="http://schemas.openxmlformats.org/drawingml/2006/table">
            <a:tbl>
              <a:tblPr/>
              <a:tblGrid>
                <a:gridCol w="171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 Risorse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Importi (</a:t>
                      </a: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€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3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Medici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charset="-128"/>
                          <a:cs typeface="Arial" panose="020B0604020202020204" pitchFamily="34" charset="0"/>
                        </a:rPr>
                        <a:t>320.000</a:t>
                      </a:r>
                    </a:p>
                  </a:txBody>
                  <a:tcPr marL="12700" marR="12700" marT="127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22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C595773B-4B54-C64A-B790-F5E44125A616}" vid="{B4FBDB55-58A4-E143-8C48-038227459F42}"/>
    </a:ext>
  </a:extLst>
</a:theme>
</file>

<file path=ppt/theme/theme2.xml><?xml version="1.0" encoding="utf-8"?>
<a:theme xmlns:a="http://schemas.openxmlformats.org/drawingml/2006/main" name="Tema di Office 2013-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1250</TotalTime>
  <Words>1188</Words>
  <Application>Microsoft Macintosh PowerPoint</Application>
  <PresentationFormat>Widescreen</PresentationFormat>
  <Paragraphs>406</Paragraphs>
  <Slides>16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6" baseType="lpstr">
      <vt:lpstr>DengXian</vt:lpstr>
      <vt:lpstr>ＭＳ Ｐゴシック</vt:lpstr>
      <vt:lpstr>Arial</vt:lpstr>
      <vt:lpstr>Arial Narrow</vt:lpstr>
      <vt:lpstr>Calibri</vt:lpstr>
      <vt:lpstr>Calibri Light</vt:lpstr>
      <vt:lpstr>MS Pゴシック</vt:lpstr>
      <vt:lpstr>Times New Roman</vt:lpstr>
      <vt:lpstr>Verdana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Unità diagnosi e cura:  …………..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Microsoft Office User</dc:creator>
  <cp:keywords/>
  <dc:description/>
  <cp:lastModifiedBy>Microsoft Office User</cp:lastModifiedBy>
  <cp:revision>251</cp:revision>
  <cp:lastPrinted>2023-11-10T13:23:36Z</cp:lastPrinted>
  <dcterms:created xsi:type="dcterms:W3CDTF">2022-12-29T13:55:28Z</dcterms:created>
  <dcterms:modified xsi:type="dcterms:W3CDTF">2023-11-15T16:02:24Z</dcterms:modified>
  <cp:category/>
</cp:coreProperties>
</file>