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942" r:id="rId2"/>
    <p:sldId id="962" r:id="rId3"/>
    <p:sldId id="963" r:id="rId4"/>
    <p:sldId id="965" r:id="rId5"/>
    <p:sldId id="966" r:id="rId6"/>
    <p:sldId id="967" r:id="rId7"/>
    <p:sldId id="968" r:id="rId8"/>
    <p:sldId id="964" r:id="rId9"/>
    <p:sldId id="866" r:id="rId10"/>
    <p:sldId id="969" r:id="rId11"/>
    <p:sldId id="390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5758FB7-9AC5-4552-8A53-C91805E547FA}" styleName="Stile con tema 1 - Color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81"/>
    <p:restoredTop sz="86431"/>
  </p:normalViewPr>
  <p:slideViewPr>
    <p:cSldViewPr snapToGrid="0" snapToObjects="1">
      <p:cViewPr varScale="1">
        <p:scale>
          <a:sx n="105" d="100"/>
          <a:sy n="105" d="100"/>
        </p:scale>
        <p:origin x="208" y="2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87D05-34FD-B84E-9657-0F0327C3D4F9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5A9F0-5F67-0142-B1AD-6F2BDD858C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1831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>
              <a:lnSpc>
                <a:spcPct val="100000"/>
              </a:lnSpc>
              <a:spcBef>
                <a:spcPct val="0"/>
              </a:spcBef>
              <a:buFontTx/>
              <a:buNone/>
            </a:pPr>
            <a:fld id="{338A004C-8423-C14D-B63E-FDBFEB2795DE}" type="slidenum">
              <a:rPr lang="it-IT" sz="1200">
                <a:latin typeface="Arial" charset="0"/>
                <a:ea typeface="ＭＳ Ｐゴシック" charset="-128"/>
                <a:cs typeface="ＭＳ Ｐゴシック" charset="-128"/>
              </a:rPr>
              <a:pPr algn="r" eaLnBrk="0" hangingPunct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</a:t>
            </a:fld>
            <a:endParaRPr lang="it-IT" sz="120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901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15A9F0-5F67-0142-B1AD-6F2BDD858C76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0263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17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494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4851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5922E3-FA82-464B-AC8D-F1EE9AD503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76EFF10-1DBA-2C4F-8EB1-DD9E0F21A3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59A806C-34A9-2B42-A4C7-258BAC6B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6631E7F-2770-FB4E-98BB-F10A048DD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8A513C2-1548-314E-AEBF-BD986F0F6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3695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D19A2A-BAB3-EC41-8961-44C32339D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3C990E8-7327-9E47-87E7-053B8AB455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A739BC0-B2C0-944D-B654-E469B73A3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CA727F5-BF7D-0D49-8D26-B769DB319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3E13D0-3DCC-634A-BEC7-57B5C852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1672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430FCFE-B950-1149-88D6-96A0509A81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701EB8C-70D2-0747-8D9B-70859E7AB8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36DF1A8-D644-0140-A57F-5D0234E0A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85E680F-B528-A042-8D90-18754D6D7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E41CAD1-DA2A-3742-A6F9-CC3E778E7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9950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67E6F8-2F9A-7E4D-986D-3B78E7BF6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28C88F9-7008-0E4B-9C7A-590BC34041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944E1B-CD9F-B441-9983-538C0711B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C8A989D-3AD4-7F42-BBC8-952F9BFA9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316A41F-F4DD-774A-81D8-475483D78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061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BF2417-50C1-D946-9352-2DCB60595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8A94979-F967-8B45-9EAC-6786EC9DDA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C5DECE7-F220-B04F-AF1A-DE24EE120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8AA2DC9-2304-5145-AA59-1C2C3CDE3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1397D6-8384-854F-925E-045E09C45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4393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C5E7BF-9690-C14B-9066-BE498140D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D224041-8CAE-3B44-A7AE-47DA9F32FE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E4C4900-1FE3-7E49-93FA-7D16FCDD66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3B8F0BB-B3D4-A743-A6DB-65EECD649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6FD9194-04AA-5143-8895-742CDB333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D27B2F8-649C-D444-BCD9-8CD193213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4583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684E7-97A7-EC4D-970E-65B4A53AB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B36F3D1-6A33-814A-99B0-7579B5EDA5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61A5F7D-39AA-7844-B861-E65B20408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4D36B5F-482B-8746-B981-D55F31ADB2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D4175DC-FC36-F847-A8FA-6C6F470FC1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06EB8D3-A5BF-444D-9108-AAB123684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C11301A-00FC-084F-BFF9-BE4C4880F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52F2545-14A0-7048-AFC8-6AFE0DD50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1583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D950D8-78D4-BC49-ACCE-2D0567342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ECD97C5-FE42-A548-AB4B-968A8BF34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854D03F-4CD1-6248-A215-90647A5EE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2824D5D-C3D1-8E45-9707-DA482A221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5488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C7C01A7-7CB7-BA46-B557-6D33D159C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9EC4655-243D-3544-ABBE-27B0F5176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8B4C579-365A-8440-B739-7772CAA69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7018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EB9A0B-AB56-5945-88A7-9BE9A81D8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26B439-DDBD-7242-B3AE-96CB19E10C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C981750-4431-0A4F-A40B-FA1B03E1E9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5AA6A85-B7D3-9A46-8538-9E7096D0D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828D0EE-24FF-DD4E-A8AB-09B446088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C22E84C-ACFE-E847-8EE7-84B5D6F4B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395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EE35A6-2E35-C047-89C7-54039A069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46188C0-F7AB-F145-9981-EFF28EC21B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14EF813-6F09-FE45-B728-0CA6BFFCA7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9A88480-AAC9-EC44-B995-CEF1A6ECE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CCF71D3-3C7B-1240-A3D4-78F55581E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DAB747D-A0DF-9E42-A94D-E3235E839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9833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0F98F15-F64D-6B48-B351-20E67436D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9D73BF9-8258-9A49-8278-944D60CA1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BCEAED-ED83-D142-B36C-CF4761D04D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C3257D6-17CC-1848-9324-73691ABEFA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09F4E7F-04DB-C940-A308-017AAD6E22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1588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 txBox="1">
            <a:spLocks/>
          </p:cNvSpPr>
          <p:nvPr/>
        </p:nvSpPr>
        <p:spPr bwMode="auto">
          <a:xfrm>
            <a:off x="395654" y="1278777"/>
            <a:ext cx="11614302" cy="3759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sz="6000" b="1" dirty="0">
                <a:solidFill>
                  <a:srgbClr val="C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La terza fase della determinazione dei costi: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sz="6000" b="1" i="1" dirty="0">
                <a:solidFill>
                  <a:srgbClr val="C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i costi per paziente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sz="6000" b="1" i="1" dirty="0">
                <a:solidFill>
                  <a:srgbClr val="C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(</a:t>
            </a:r>
            <a:r>
              <a:rPr lang="it-IT" sz="6000" b="1" i="1" dirty="0" err="1">
                <a:solidFill>
                  <a:srgbClr val="C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Patient</a:t>
            </a:r>
            <a:r>
              <a:rPr lang="it-IT" sz="6000" b="1" i="1" dirty="0">
                <a:solidFill>
                  <a:srgbClr val="C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Level </a:t>
            </a:r>
            <a:r>
              <a:rPr lang="it-IT" sz="6000" b="1" i="1" dirty="0" err="1">
                <a:solidFill>
                  <a:srgbClr val="C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Costing</a:t>
            </a:r>
            <a:r>
              <a:rPr lang="it-IT" sz="6000" b="1" i="1" dirty="0">
                <a:solidFill>
                  <a:srgbClr val="C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DB6D704-1662-5DD0-6ADB-BDA2FB2943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400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082F75FD-B972-AE44-BB7A-10A85E6A3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523" y="666768"/>
            <a:ext cx="11142249" cy="6191232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9ACA00F3-888A-6D45-9D45-A37F9F1EEF18}"/>
              </a:ext>
            </a:extLst>
          </p:cNvPr>
          <p:cNvSpPr/>
          <p:nvPr/>
        </p:nvSpPr>
        <p:spPr>
          <a:xfrm>
            <a:off x="182043" y="260648"/>
            <a:ext cx="981170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3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 per episodio di ricovero</a:t>
            </a:r>
            <a:endParaRPr lang="it-IT" sz="3300" i="1" dirty="0">
              <a:solidFill>
                <a:srgbClr val="C00000"/>
              </a:solidFill>
              <a:latin typeface="Arial" panose="020B0604020202020204" pitchFamily="34" charset="0"/>
              <a:ea typeface="Verdana" charset="0"/>
              <a:cs typeface="Arial" panose="020B060402020202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8E7C6BD-90A1-6940-875A-F1D609232E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319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644390" y="134723"/>
            <a:ext cx="11051279" cy="902415"/>
          </a:xfrm>
          <a:prstGeom prst="rect">
            <a:avLst/>
          </a:prstGeom>
          <a:solidFill>
            <a:schemeClr val="bg1">
              <a:alpha val="8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it-IT" sz="3200" b="1" i="1" dirty="0">
                <a:solidFill>
                  <a:srgbClr val="C00000"/>
                </a:solidFill>
                <a:latin typeface="Arial Narrow" panose="020B0604020202020204" pitchFamily="34" charset="0"/>
                <a:ea typeface="Verdana" charset="0"/>
                <a:cs typeface="Arial Narrow" panose="020B0604020202020204" pitchFamily="34" charset="0"/>
              </a:rPr>
              <a:t>Elaborazione dei costi sostenuti e dei costi standard</a:t>
            </a:r>
          </a:p>
        </p:txBody>
      </p:sp>
      <p:pic>
        <p:nvPicPr>
          <p:cNvPr id="14" name="Forma2">
            <a:extLst>
              <a:ext uri="{FF2B5EF4-FFF2-40B4-BE49-F238E27FC236}">
                <a16:creationId xmlns:a16="http://schemas.microsoft.com/office/drawing/2014/main" id="{BD920F78-7D51-F249-B362-2A303453DA96}"/>
              </a:ext>
            </a:extLst>
          </p:cNvPr>
          <p:cNvPicPr/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72716"/>
            <a:ext cx="1535905" cy="621058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0B452AD8-511B-534D-8E8E-2FAE2B3C3E3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90" y="1247123"/>
            <a:ext cx="10886869" cy="5455508"/>
          </a:xfrm>
          <a:prstGeom prst="rect">
            <a:avLst/>
          </a:prstGeom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04461D8-0B08-864E-AED1-5DB15BD9B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0673" y="18120"/>
            <a:ext cx="2743200" cy="365125"/>
          </a:xfrm>
        </p:spPr>
        <p:txBody>
          <a:bodyPr/>
          <a:lstStyle/>
          <a:p>
            <a:fld id="{81CFF6D1-B2EE-CC45-9C41-73EC5AE438A7}" type="slidenum">
              <a:rPr lang="it-IT" smtClean="0"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27049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241854" y="621058"/>
            <a:ext cx="9489989" cy="1290317"/>
          </a:xfrm>
          <a:prstGeom prst="rect">
            <a:avLst/>
          </a:prstGeom>
          <a:solidFill>
            <a:schemeClr val="bg1">
              <a:alpha val="8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it-IT" sz="3400" b="1" i="1" dirty="0">
                <a:solidFill>
                  <a:srgbClr val="C00000"/>
                </a:solidFill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Il processo di determinazione dei costi per output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3124482" y="3621752"/>
            <a:ext cx="24769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Quanto costa una data attività?</a:t>
            </a:r>
          </a:p>
          <a:p>
            <a:pPr algn="ctr"/>
            <a:endParaRPr lang="it-IT" b="1" dirty="0">
              <a:latin typeface="Arial Narrow" panose="020B0604020202020204" pitchFamily="34" charset="0"/>
              <a:ea typeface="Times New Roman" charset="0"/>
              <a:cs typeface="Arial Narrow" panose="020B0604020202020204" pitchFamily="34" charset="0"/>
            </a:endParaRPr>
          </a:p>
          <a:p>
            <a:pPr algn="ctr"/>
            <a:r>
              <a:rPr lang="it-IT" b="1" dirty="0"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Es. costo di sala operatoria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6036685" y="3614789"/>
            <a:ext cx="30355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Quanto costa una determinata prestazione?</a:t>
            </a:r>
          </a:p>
          <a:p>
            <a:pPr algn="ctr"/>
            <a:endParaRPr lang="it-IT" b="1" dirty="0">
              <a:latin typeface="Arial Narrow" panose="020B0604020202020204" pitchFamily="34" charset="0"/>
              <a:ea typeface="Times New Roman" charset="0"/>
              <a:cs typeface="Arial Narrow" panose="020B0604020202020204" pitchFamily="34" charset="0"/>
            </a:endParaRPr>
          </a:p>
          <a:p>
            <a:pPr algn="ctr"/>
            <a:r>
              <a:rPr lang="it-IT" b="1" dirty="0"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Es. Costo per intervento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9513145" y="3612610"/>
            <a:ext cx="27757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Quanto costa un dato episodio di ricovero?</a:t>
            </a:r>
          </a:p>
        </p:txBody>
      </p:sp>
      <p:pic>
        <p:nvPicPr>
          <p:cNvPr id="16" name="Forma2">
            <a:extLst>
              <a:ext uri="{FF2B5EF4-FFF2-40B4-BE49-F238E27FC236}">
                <a16:creationId xmlns:a16="http://schemas.microsoft.com/office/drawing/2014/main" id="{12E1C821-FCB3-7E4B-B8D5-334A948B410C}"/>
              </a:ext>
            </a:extLst>
          </p:cNvPr>
          <p:cNvPicPr/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535905" cy="621058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20" name="Freccia destra 19">
            <a:extLst>
              <a:ext uri="{FF2B5EF4-FFF2-40B4-BE49-F238E27FC236}">
                <a16:creationId xmlns:a16="http://schemas.microsoft.com/office/drawing/2014/main" id="{AA605102-FC3F-1F4F-B25A-75DA27CBB876}"/>
              </a:ext>
            </a:extLst>
          </p:cNvPr>
          <p:cNvSpPr/>
          <p:nvPr/>
        </p:nvSpPr>
        <p:spPr>
          <a:xfrm>
            <a:off x="1971382" y="2827962"/>
            <a:ext cx="1575013" cy="191006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21" name="Freccia destra 20">
            <a:extLst>
              <a:ext uri="{FF2B5EF4-FFF2-40B4-BE49-F238E27FC236}">
                <a16:creationId xmlns:a16="http://schemas.microsoft.com/office/drawing/2014/main" id="{0B6B021F-742D-094D-9B0D-EFC8C3511D0D}"/>
              </a:ext>
            </a:extLst>
          </p:cNvPr>
          <p:cNvSpPr/>
          <p:nvPr/>
        </p:nvSpPr>
        <p:spPr>
          <a:xfrm>
            <a:off x="4972036" y="2821869"/>
            <a:ext cx="1575013" cy="19100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22" name="Freccia destra 21">
            <a:extLst>
              <a:ext uri="{FF2B5EF4-FFF2-40B4-BE49-F238E27FC236}">
                <a16:creationId xmlns:a16="http://schemas.microsoft.com/office/drawing/2014/main" id="{5044B512-5FD4-B149-9F5F-821F9388DC75}"/>
              </a:ext>
            </a:extLst>
          </p:cNvPr>
          <p:cNvSpPr/>
          <p:nvPr/>
        </p:nvSpPr>
        <p:spPr>
          <a:xfrm>
            <a:off x="8284737" y="2815241"/>
            <a:ext cx="1575013" cy="191006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6" name="Ovale 5"/>
          <p:cNvSpPr/>
          <p:nvPr/>
        </p:nvSpPr>
        <p:spPr>
          <a:xfrm>
            <a:off x="9879478" y="2224698"/>
            <a:ext cx="1822378" cy="1351090"/>
          </a:xfrm>
          <a:prstGeom prst="ellipse">
            <a:avLst/>
          </a:prstGeom>
          <a:solidFill>
            <a:srgbClr val="0070C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Costi per gli Assistiti</a:t>
            </a:r>
          </a:p>
        </p:txBody>
      </p:sp>
      <p:sp>
        <p:nvSpPr>
          <p:cNvPr id="9" name="Ovale 8"/>
          <p:cNvSpPr/>
          <p:nvPr/>
        </p:nvSpPr>
        <p:spPr>
          <a:xfrm>
            <a:off x="422180" y="2443647"/>
            <a:ext cx="1580391" cy="925518"/>
          </a:xfrm>
          <a:prstGeom prst="ellipse">
            <a:avLst/>
          </a:prstGeom>
          <a:solidFill>
            <a:srgbClr val="0070C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Risorse</a:t>
            </a:r>
          </a:p>
        </p:txBody>
      </p:sp>
      <p:sp>
        <p:nvSpPr>
          <p:cNvPr id="8" name="Ovale 7"/>
          <p:cNvSpPr/>
          <p:nvPr/>
        </p:nvSpPr>
        <p:spPr>
          <a:xfrm>
            <a:off x="3546395" y="2224698"/>
            <a:ext cx="1633159" cy="1351090"/>
          </a:xfrm>
          <a:prstGeom prst="ellipse">
            <a:avLst/>
          </a:prstGeom>
          <a:solidFill>
            <a:srgbClr val="0070C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Costi delle Attività</a:t>
            </a:r>
          </a:p>
        </p:txBody>
      </p:sp>
      <p:sp>
        <p:nvSpPr>
          <p:cNvPr id="7" name="Ovale 6"/>
          <p:cNvSpPr/>
          <p:nvPr/>
        </p:nvSpPr>
        <p:spPr>
          <a:xfrm>
            <a:off x="6572558" y="2224698"/>
            <a:ext cx="1829374" cy="1351090"/>
          </a:xfrm>
          <a:prstGeom prst="ellipse">
            <a:avLst/>
          </a:prstGeom>
          <a:solidFill>
            <a:srgbClr val="0070C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Costi delle Prestazioni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76A61FA-6F5F-294B-8D9D-112AF49AF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3887" y="16842"/>
            <a:ext cx="2743200" cy="365125"/>
          </a:xfrm>
        </p:spPr>
        <p:txBody>
          <a:bodyPr/>
          <a:lstStyle/>
          <a:p>
            <a:fld id="{81CFF6D1-B2EE-CC45-9C41-73EC5AE438A7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940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20" grpId="0" animBg="1"/>
      <p:bldP spid="21" grpId="0" animBg="1"/>
      <p:bldP spid="22" grpId="0" animBg="1"/>
      <p:bldP spid="6" grpId="0" animBg="1"/>
      <p:bldP spid="9" grpId="0" animBg="1"/>
      <p:bldP spid="8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59" name="Rectangle 2"/>
          <p:cNvSpPr txBox="1">
            <a:spLocks/>
          </p:cNvSpPr>
          <p:nvPr/>
        </p:nvSpPr>
        <p:spPr bwMode="auto">
          <a:xfrm>
            <a:off x="114305" y="418060"/>
            <a:ext cx="9815577" cy="76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r>
              <a:rPr lang="it-IT" sz="32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Il processo di determinazione dei costi di ricovero secondo il Clinical </a:t>
            </a:r>
            <a:r>
              <a:rPr lang="it-IT" sz="3200" b="1" i="1" dirty="0" err="1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Costing</a:t>
            </a:r>
            <a:endParaRPr lang="it-IT" sz="3200" i="1" dirty="0">
              <a:solidFill>
                <a:srgbClr val="C00000"/>
              </a:solidFill>
              <a:latin typeface="Arial" panose="020B0604020202020204" pitchFamily="34" charset="0"/>
              <a:ea typeface="Verdana" charset="0"/>
              <a:cs typeface="Arial" panose="020B0604020202020204" pitchFamily="34" charset="0"/>
            </a:endParaRPr>
          </a:p>
        </p:txBody>
      </p:sp>
      <p:sp>
        <p:nvSpPr>
          <p:cNvPr id="41" name="AutoShape 3"/>
          <p:cNvSpPr>
            <a:spLocks noChangeArrowheads="1"/>
          </p:cNvSpPr>
          <p:nvPr/>
        </p:nvSpPr>
        <p:spPr bwMode="auto">
          <a:xfrm>
            <a:off x="4544248" y="2053974"/>
            <a:ext cx="1328920" cy="308992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Chirurgia</a:t>
            </a:r>
          </a:p>
        </p:txBody>
      </p:sp>
      <p:sp>
        <p:nvSpPr>
          <p:cNvPr id="42" name="Rectangle 30"/>
          <p:cNvSpPr>
            <a:spLocks noChangeArrowheads="1"/>
          </p:cNvSpPr>
          <p:nvPr/>
        </p:nvSpPr>
        <p:spPr bwMode="auto">
          <a:xfrm>
            <a:off x="1958283" y="2053975"/>
            <a:ext cx="2436391" cy="300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it-IT" sz="1500" b="1" dirty="0">
                <a:latin typeface="Arial" panose="020B0604020202020204" pitchFamily="34" charset="0"/>
                <a:cs typeface="Arial" panose="020B0604020202020204" pitchFamily="34" charset="0"/>
              </a:rPr>
              <a:t>Centri di costo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AutoShape 3"/>
          <p:cNvSpPr>
            <a:spLocks noChangeArrowheads="1"/>
          </p:cNvSpPr>
          <p:nvPr/>
        </p:nvSpPr>
        <p:spPr bwMode="auto">
          <a:xfrm>
            <a:off x="8943544" y="2053974"/>
            <a:ext cx="1328920" cy="308992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Medicina</a:t>
            </a:r>
          </a:p>
        </p:txBody>
      </p:sp>
      <p:sp>
        <p:nvSpPr>
          <p:cNvPr id="53" name="AutoShape 3"/>
          <p:cNvSpPr>
            <a:spLocks noChangeArrowheads="1"/>
          </p:cNvSpPr>
          <p:nvPr/>
        </p:nvSpPr>
        <p:spPr bwMode="auto">
          <a:xfrm>
            <a:off x="6063224" y="2053974"/>
            <a:ext cx="2520280" cy="308992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Unità aziendale</a:t>
            </a:r>
          </a:p>
        </p:txBody>
      </p:sp>
      <p:sp>
        <p:nvSpPr>
          <p:cNvPr id="56" name="Line 153"/>
          <p:cNvSpPr>
            <a:spLocks noChangeShapeType="1"/>
          </p:cNvSpPr>
          <p:nvPr/>
        </p:nvSpPr>
        <p:spPr bwMode="auto">
          <a:xfrm rot="16200000" flipH="1">
            <a:off x="5118736" y="251536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Line 153"/>
          <p:cNvSpPr>
            <a:spLocks noChangeShapeType="1"/>
          </p:cNvSpPr>
          <p:nvPr/>
        </p:nvSpPr>
        <p:spPr bwMode="auto">
          <a:xfrm rot="16200000" flipH="1">
            <a:off x="6774920" y="251536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Line 163"/>
          <p:cNvSpPr>
            <a:spLocks noChangeShapeType="1"/>
          </p:cNvSpPr>
          <p:nvPr/>
        </p:nvSpPr>
        <p:spPr bwMode="auto">
          <a:xfrm rot="16200000" flipH="1">
            <a:off x="6099228" y="1839674"/>
            <a:ext cx="0" cy="165618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Line 153"/>
          <p:cNvSpPr>
            <a:spLocks noChangeShapeType="1"/>
          </p:cNvSpPr>
          <p:nvPr/>
        </p:nvSpPr>
        <p:spPr bwMode="auto">
          <a:xfrm rot="16200000" flipH="1">
            <a:off x="7670867" y="2515365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Line 153"/>
          <p:cNvSpPr>
            <a:spLocks noChangeShapeType="1"/>
          </p:cNvSpPr>
          <p:nvPr/>
        </p:nvSpPr>
        <p:spPr bwMode="auto">
          <a:xfrm rot="16200000" flipH="1">
            <a:off x="9327051" y="2515365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Line 163"/>
          <p:cNvSpPr>
            <a:spLocks noChangeShapeType="1"/>
          </p:cNvSpPr>
          <p:nvPr/>
        </p:nvSpPr>
        <p:spPr bwMode="auto">
          <a:xfrm rot="16200000" flipH="1">
            <a:off x="8651359" y="1839673"/>
            <a:ext cx="0" cy="165618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Line 153"/>
          <p:cNvSpPr>
            <a:spLocks noChangeShapeType="1"/>
          </p:cNvSpPr>
          <p:nvPr/>
        </p:nvSpPr>
        <p:spPr bwMode="auto">
          <a:xfrm rot="16200000" flipH="1">
            <a:off x="5894165" y="2820165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AutoShape 3"/>
          <p:cNvSpPr>
            <a:spLocks noChangeArrowheads="1"/>
          </p:cNvSpPr>
          <p:nvPr/>
        </p:nvSpPr>
        <p:spPr bwMode="auto">
          <a:xfrm>
            <a:off x="5382105" y="2970468"/>
            <a:ext cx="1328920" cy="308992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Chirurgia</a:t>
            </a:r>
          </a:p>
        </p:txBody>
      </p:sp>
      <p:sp>
        <p:nvSpPr>
          <p:cNvPr id="75" name="Rectangle 30"/>
          <p:cNvSpPr>
            <a:spLocks noChangeArrowheads="1"/>
          </p:cNvSpPr>
          <p:nvPr/>
        </p:nvSpPr>
        <p:spPr bwMode="auto">
          <a:xfrm>
            <a:off x="1984310" y="2970469"/>
            <a:ext cx="2436391" cy="300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it-IT" sz="1500" b="1" dirty="0">
                <a:latin typeface="Arial" panose="020B0604020202020204" pitchFamily="34" charset="0"/>
                <a:cs typeface="Arial" panose="020B0604020202020204" pitchFamily="34" charset="0"/>
              </a:rPr>
              <a:t>Centri gestionali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Line 153"/>
          <p:cNvSpPr>
            <a:spLocks noChangeShapeType="1"/>
          </p:cNvSpPr>
          <p:nvPr/>
        </p:nvSpPr>
        <p:spPr bwMode="auto">
          <a:xfrm rot="16200000" flipH="1">
            <a:off x="8570011" y="2829480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AutoShape 3"/>
          <p:cNvSpPr>
            <a:spLocks noChangeArrowheads="1"/>
          </p:cNvSpPr>
          <p:nvPr/>
        </p:nvSpPr>
        <p:spPr bwMode="auto">
          <a:xfrm>
            <a:off x="8057951" y="2979783"/>
            <a:ext cx="1328920" cy="308992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Medicina</a:t>
            </a:r>
          </a:p>
        </p:txBody>
      </p:sp>
      <p:sp>
        <p:nvSpPr>
          <p:cNvPr id="79" name="Line 153"/>
          <p:cNvSpPr>
            <a:spLocks noChangeShapeType="1"/>
          </p:cNvSpPr>
          <p:nvPr/>
        </p:nvSpPr>
        <p:spPr bwMode="auto">
          <a:xfrm rot="16200000" flipH="1">
            <a:off x="6231632" y="3431860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Line 146"/>
          <p:cNvSpPr>
            <a:spLocks noChangeShapeType="1"/>
          </p:cNvSpPr>
          <p:nvPr/>
        </p:nvSpPr>
        <p:spPr bwMode="auto">
          <a:xfrm rot="16200000" flipH="1">
            <a:off x="7310264" y="1137368"/>
            <a:ext cx="0" cy="487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Line 153"/>
          <p:cNvSpPr>
            <a:spLocks noChangeShapeType="1"/>
          </p:cNvSpPr>
          <p:nvPr/>
        </p:nvSpPr>
        <p:spPr bwMode="auto">
          <a:xfrm rot="16200000" flipH="1">
            <a:off x="4726147" y="3736660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Line 153"/>
          <p:cNvSpPr>
            <a:spLocks noChangeShapeType="1"/>
          </p:cNvSpPr>
          <p:nvPr/>
        </p:nvSpPr>
        <p:spPr bwMode="auto">
          <a:xfrm rot="16200000" flipH="1">
            <a:off x="6087616" y="3736660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Line 153"/>
          <p:cNvSpPr>
            <a:spLocks noChangeShapeType="1"/>
          </p:cNvSpPr>
          <p:nvPr/>
        </p:nvSpPr>
        <p:spPr bwMode="auto">
          <a:xfrm rot="16200000" flipH="1">
            <a:off x="7599784" y="3736660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Line 153"/>
          <p:cNvSpPr>
            <a:spLocks noChangeShapeType="1"/>
          </p:cNvSpPr>
          <p:nvPr/>
        </p:nvSpPr>
        <p:spPr bwMode="auto">
          <a:xfrm rot="16200000" flipH="1">
            <a:off x="8607896" y="3736660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Line 153"/>
          <p:cNvSpPr>
            <a:spLocks noChangeShapeType="1"/>
          </p:cNvSpPr>
          <p:nvPr/>
        </p:nvSpPr>
        <p:spPr bwMode="auto">
          <a:xfrm rot="16200000" flipH="1">
            <a:off x="9596264" y="3736660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AutoShape 3"/>
          <p:cNvSpPr>
            <a:spLocks noChangeArrowheads="1"/>
          </p:cNvSpPr>
          <p:nvPr/>
        </p:nvSpPr>
        <p:spPr bwMode="auto">
          <a:xfrm>
            <a:off x="4295801" y="3897551"/>
            <a:ext cx="1190873" cy="308992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Degenza</a:t>
            </a:r>
          </a:p>
        </p:txBody>
      </p:sp>
      <p:sp>
        <p:nvSpPr>
          <p:cNvPr id="90" name="AutoShape 3"/>
          <p:cNvSpPr>
            <a:spLocks noChangeArrowheads="1"/>
          </p:cNvSpPr>
          <p:nvPr/>
        </p:nvSpPr>
        <p:spPr bwMode="auto">
          <a:xfrm>
            <a:off x="5684370" y="3899438"/>
            <a:ext cx="1347735" cy="308992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400" b="1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Sala operatoria</a:t>
            </a:r>
            <a:endParaRPr lang="it-IT" sz="1400" b="1" dirty="0">
              <a:latin typeface="Arial" panose="020B0604020202020204" pitchFamily="34" charset="0"/>
              <a:ea typeface="MS Pゴシック" charset="0"/>
              <a:cs typeface="Arial" panose="020B0604020202020204" pitchFamily="34" charset="0"/>
            </a:endParaRPr>
          </a:p>
        </p:txBody>
      </p:sp>
      <p:sp>
        <p:nvSpPr>
          <p:cNvPr id="92" name="AutoShape 3"/>
          <p:cNvSpPr>
            <a:spLocks noChangeArrowheads="1"/>
          </p:cNvSpPr>
          <p:nvPr/>
        </p:nvSpPr>
        <p:spPr bwMode="auto">
          <a:xfrm>
            <a:off x="7229801" y="3895664"/>
            <a:ext cx="1098448" cy="308992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Ambulatorio</a:t>
            </a:r>
          </a:p>
        </p:txBody>
      </p:sp>
      <p:sp>
        <p:nvSpPr>
          <p:cNvPr id="94" name="AutoShape 3"/>
          <p:cNvSpPr>
            <a:spLocks noChangeArrowheads="1"/>
          </p:cNvSpPr>
          <p:nvPr/>
        </p:nvSpPr>
        <p:spPr bwMode="auto">
          <a:xfrm>
            <a:off x="8472264" y="3897551"/>
            <a:ext cx="647128" cy="308992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PS</a:t>
            </a:r>
          </a:p>
        </p:txBody>
      </p:sp>
      <p:sp>
        <p:nvSpPr>
          <p:cNvPr id="96" name="AutoShape 3"/>
          <p:cNvSpPr>
            <a:spLocks noChangeArrowheads="1"/>
          </p:cNvSpPr>
          <p:nvPr/>
        </p:nvSpPr>
        <p:spPr bwMode="auto">
          <a:xfrm>
            <a:off x="9317088" y="3896538"/>
            <a:ext cx="863152" cy="308992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Altro</a:t>
            </a:r>
          </a:p>
        </p:txBody>
      </p:sp>
      <p:sp>
        <p:nvSpPr>
          <p:cNvPr id="97" name="Rectangle 30"/>
          <p:cNvSpPr>
            <a:spLocks noChangeArrowheads="1"/>
          </p:cNvSpPr>
          <p:nvPr/>
        </p:nvSpPr>
        <p:spPr bwMode="auto">
          <a:xfrm>
            <a:off x="1991203" y="3920704"/>
            <a:ext cx="1783542" cy="300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it-IT" sz="1500" b="1" dirty="0">
                <a:latin typeface="Arial" panose="020B0604020202020204" pitchFamily="34" charset="0"/>
                <a:cs typeface="Arial" panose="020B0604020202020204" pitchFamily="34" charset="0"/>
              </a:rPr>
              <a:t>Centri di attività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Rectangle 30"/>
          <p:cNvSpPr>
            <a:spLocks noChangeArrowheads="1"/>
          </p:cNvSpPr>
          <p:nvPr/>
        </p:nvSpPr>
        <p:spPr bwMode="auto">
          <a:xfrm>
            <a:off x="1974545" y="4797152"/>
            <a:ext cx="1950797" cy="47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it-IT" sz="1500" b="1" dirty="0">
                <a:latin typeface="Arial" panose="020B0604020202020204" pitchFamily="34" charset="0"/>
                <a:cs typeface="Arial" panose="020B0604020202020204" pitchFamily="34" charset="0"/>
              </a:rPr>
              <a:t>Prestazioni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Line 153"/>
          <p:cNvSpPr>
            <a:spLocks noChangeShapeType="1"/>
          </p:cNvSpPr>
          <p:nvPr/>
        </p:nvSpPr>
        <p:spPr bwMode="auto">
          <a:xfrm rot="16200000" flipH="1">
            <a:off x="5007496" y="4356720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Line 146"/>
          <p:cNvSpPr>
            <a:spLocks noChangeShapeType="1"/>
          </p:cNvSpPr>
          <p:nvPr/>
        </p:nvSpPr>
        <p:spPr bwMode="auto">
          <a:xfrm rot="16200000">
            <a:off x="5619973" y="3780219"/>
            <a:ext cx="2893" cy="149910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Line 153"/>
          <p:cNvSpPr>
            <a:spLocks noChangeShapeType="1"/>
          </p:cNvSpPr>
          <p:nvPr/>
        </p:nvSpPr>
        <p:spPr bwMode="auto">
          <a:xfrm rot="16200000" flipH="1">
            <a:off x="4719464" y="4683619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Line 153"/>
          <p:cNvSpPr>
            <a:spLocks noChangeShapeType="1"/>
          </p:cNvSpPr>
          <p:nvPr/>
        </p:nvSpPr>
        <p:spPr bwMode="auto">
          <a:xfrm rot="16200000" flipH="1">
            <a:off x="6231632" y="4683618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Line 153"/>
          <p:cNvSpPr>
            <a:spLocks noChangeShapeType="1"/>
          </p:cNvSpPr>
          <p:nvPr/>
        </p:nvSpPr>
        <p:spPr bwMode="auto">
          <a:xfrm rot="16200000" flipH="1">
            <a:off x="8319864" y="4683620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Line 153"/>
          <p:cNvSpPr>
            <a:spLocks noChangeShapeType="1"/>
          </p:cNvSpPr>
          <p:nvPr/>
        </p:nvSpPr>
        <p:spPr bwMode="auto">
          <a:xfrm rot="16200000" flipH="1">
            <a:off x="9616008" y="4683619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AutoShape 3"/>
          <p:cNvSpPr>
            <a:spLocks noChangeArrowheads="1"/>
          </p:cNvSpPr>
          <p:nvPr/>
        </p:nvSpPr>
        <p:spPr bwMode="auto">
          <a:xfrm>
            <a:off x="4420701" y="4797153"/>
            <a:ext cx="1418067" cy="474091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Paziente Y</a:t>
            </a:r>
          </a:p>
          <a:p>
            <a:pPr algn="ctr"/>
            <a:r>
              <a:rPr lang="it-IT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prestazione </a:t>
            </a:r>
            <a:r>
              <a:rPr lang="is-IS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…</a:t>
            </a:r>
            <a:endParaRPr lang="it-IT" sz="1400" b="1" dirty="0">
              <a:latin typeface="Arial" panose="020B0604020202020204" pitchFamily="34" charset="0"/>
              <a:ea typeface="MS Pゴシック" charset="0"/>
              <a:cs typeface="Arial" panose="020B0604020202020204" pitchFamily="34" charset="0"/>
            </a:endParaRPr>
          </a:p>
        </p:txBody>
      </p:sp>
      <p:sp>
        <p:nvSpPr>
          <p:cNvPr id="117" name="AutoShape 3"/>
          <p:cNvSpPr>
            <a:spLocks noChangeArrowheads="1"/>
          </p:cNvSpPr>
          <p:nvPr/>
        </p:nvSpPr>
        <p:spPr bwMode="auto">
          <a:xfrm>
            <a:off x="6013573" y="4797153"/>
            <a:ext cx="1347733" cy="474091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Paziente X</a:t>
            </a:r>
          </a:p>
          <a:p>
            <a:pPr algn="ctr"/>
            <a:r>
              <a:rPr lang="it-IT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Prestazione </a:t>
            </a:r>
            <a:r>
              <a:rPr lang="is-IS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…</a:t>
            </a:r>
            <a:endParaRPr lang="it-IT" sz="1400" b="1" dirty="0">
              <a:latin typeface="Arial" panose="020B0604020202020204" pitchFamily="34" charset="0"/>
              <a:ea typeface="MS Pゴシック" charset="0"/>
              <a:cs typeface="Arial" panose="020B0604020202020204" pitchFamily="34" charset="0"/>
            </a:endParaRPr>
          </a:p>
        </p:txBody>
      </p:sp>
      <p:sp>
        <p:nvSpPr>
          <p:cNvPr id="120" name="AutoShape 3"/>
          <p:cNvSpPr>
            <a:spLocks noChangeArrowheads="1"/>
          </p:cNvSpPr>
          <p:nvPr/>
        </p:nvSpPr>
        <p:spPr bwMode="auto">
          <a:xfrm>
            <a:off x="7536161" y="4797153"/>
            <a:ext cx="1466761" cy="474091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Paziente W</a:t>
            </a:r>
          </a:p>
          <a:p>
            <a:pPr algn="ctr"/>
            <a:r>
              <a:rPr lang="it-IT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Prestazione </a:t>
            </a:r>
            <a:r>
              <a:rPr lang="is-IS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…</a:t>
            </a:r>
            <a:endParaRPr lang="it-IT" sz="1400" b="1" dirty="0">
              <a:latin typeface="Arial" panose="020B0604020202020204" pitchFamily="34" charset="0"/>
              <a:ea typeface="MS Pゴシック" charset="0"/>
              <a:cs typeface="Arial" panose="020B0604020202020204" pitchFamily="34" charset="0"/>
            </a:endParaRPr>
          </a:p>
        </p:txBody>
      </p:sp>
      <p:sp>
        <p:nvSpPr>
          <p:cNvPr id="121" name="AutoShape 3"/>
          <p:cNvSpPr>
            <a:spLocks noChangeArrowheads="1"/>
          </p:cNvSpPr>
          <p:nvPr/>
        </p:nvSpPr>
        <p:spPr bwMode="auto">
          <a:xfrm>
            <a:off x="9074930" y="4797153"/>
            <a:ext cx="1306553" cy="474091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Paziente Y</a:t>
            </a:r>
          </a:p>
          <a:p>
            <a:pPr algn="ctr"/>
            <a:r>
              <a:rPr lang="it-IT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Prestazione </a:t>
            </a:r>
            <a:r>
              <a:rPr lang="is-IS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…</a:t>
            </a:r>
            <a:endParaRPr lang="it-IT" sz="1400" b="1" dirty="0">
              <a:latin typeface="Arial" panose="020B0604020202020204" pitchFamily="34" charset="0"/>
              <a:ea typeface="MS Pゴシック" charset="0"/>
              <a:cs typeface="Arial" panose="020B0604020202020204" pitchFamily="34" charset="0"/>
            </a:endParaRPr>
          </a:p>
        </p:txBody>
      </p:sp>
      <p:sp>
        <p:nvSpPr>
          <p:cNvPr id="123" name="Line 153"/>
          <p:cNvSpPr>
            <a:spLocks noChangeShapeType="1"/>
          </p:cNvSpPr>
          <p:nvPr/>
        </p:nvSpPr>
        <p:spPr bwMode="auto">
          <a:xfrm rot="16200000" flipH="1">
            <a:off x="4942171" y="5436840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Line 182"/>
          <p:cNvSpPr>
            <a:spLocks noChangeShapeType="1"/>
          </p:cNvSpPr>
          <p:nvPr/>
        </p:nvSpPr>
        <p:spPr bwMode="auto">
          <a:xfrm rot="16200000" flipH="1">
            <a:off x="7352600" y="3337722"/>
            <a:ext cx="7080" cy="453650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Line 153"/>
          <p:cNvSpPr>
            <a:spLocks noChangeShapeType="1"/>
          </p:cNvSpPr>
          <p:nvPr/>
        </p:nvSpPr>
        <p:spPr bwMode="auto">
          <a:xfrm rot="16200000" flipH="1">
            <a:off x="9471992" y="5450033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Line 153"/>
          <p:cNvSpPr>
            <a:spLocks noChangeShapeType="1"/>
          </p:cNvSpPr>
          <p:nvPr/>
        </p:nvSpPr>
        <p:spPr bwMode="auto">
          <a:xfrm rot="16200000" flipH="1">
            <a:off x="7383760" y="5775107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AutoShape 3"/>
          <p:cNvSpPr>
            <a:spLocks noChangeArrowheads="1"/>
          </p:cNvSpPr>
          <p:nvPr/>
        </p:nvSpPr>
        <p:spPr bwMode="auto">
          <a:xfrm>
            <a:off x="6776878" y="5903046"/>
            <a:ext cx="2137853" cy="308992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400" b="1" dirty="0">
                <a:latin typeface="Arial" panose="020B0604020202020204" pitchFamily="34" charset="0"/>
                <a:ea typeface="MS Pゴシック" charset="0"/>
                <a:cs typeface="Arial" panose="020B0604020202020204" pitchFamily="34" charset="0"/>
              </a:rPr>
              <a:t>Episodio di ricovero Y</a:t>
            </a:r>
          </a:p>
        </p:txBody>
      </p:sp>
      <p:sp>
        <p:nvSpPr>
          <p:cNvPr id="136" name="Rectangle 30"/>
          <p:cNvSpPr>
            <a:spLocks noChangeArrowheads="1"/>
          </p:cNvSpPr>
          <p:nvPr/>
        </p:nvSpPr>
        <p:spPr bwMode="auto">
          <a:xfrm>
            <a:off x="1975865" y="5805264"/>
            <a:ext cx="4690092" cy="532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it-IT" sz="1500" b="1" dirty="0">
                <a:latin typeface="Arial" panose="020B0604020202020204" pitchFamily="34" charset="0"/>
                <a:cs typeface="Arial" panose="020B0604020202020204" pitchFamily="34" charset="0"/>
              </a:rPr>
              <a:t>Aggregazioni per prodotto (episodio di ricovero)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Line 153"/>
          <p:cNvSpPr>
            <a:spLocks noChangeShapeType="1"/>
          </p:cNvSpPr>
          <p:nvPr/>
        </p:nvSpPr>
        <p:spPr bwMode="auto">
          <a:xfrm rot="16200000" flipH="1">
            <a:off x="6519664" y="4375926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Line 146"/>
          <p:cNvSpPr>
            <a:spLocks noChangeShapeType="1"/>
          </p:cNvSpPr>
          <p:nvPr/>
        </p:nvSpPr>
        <p:spPr bwMode="auto">
          <a:xfrm rot="16200000">
            <a:off x="8214339" y="2989352"/>
            <a:ext cx="5689" cy="310245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25400" dist="25399" dir="2700000" algn="ctr" rotWithShape="0">
                    <a:schemeClr val="bg2">
                      <a:alpha val="99962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8EFB274-4E91-3478-3C47-4B101BF7E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68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/>
      <p:bldP spid="52" grpId="0" animBg="1"/>
      <p:bldP spid="53" grpId="0" animBg="1"/>
      <p:bldP spid="56" grpId="0" animBg="1"/>
      <p:bldP spid="61" grpId="0" animBg="1"/>
      <p:bldP spid="66" grpId="0" animBg="1"/>
      <p:bldP spid="69" grpId="0" animBg="1"/>
      <p:bldP spid="70" grpId="0" animBg="1"/>
      <p:bldP spid="71" grpId="0" animBg="1"/>
      <p:bldP spid="72" grpId="0" animBg="1"/>
      <p:bldP spid="74" grpId="0" animBg="1"/>
      <p:bldP spid="75" grpId="0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6" grpId="0" animBg="1"/>
      <p:bldP spid="88" grpId="0" animBg="1"/>
      <p:bldP spid="90" grpId="0" animBg="1"/>
      <p:bldP spid="92" grpId="0" animBg="1"/>
      <p:bldP spid="94" grpId="0" animBg="1"/>
      <p:bldP spid="96" grpId="0" animBg="1"/>
      <p:bldP spid="97" grpId="0"/>
      <p:bldP spid="100" grpId="0"/>
      <p:bldP spid="102" grpId="0" animBg="1"/>
      <p:bldP spid="103" grpId="0" animBg="1"/>
      <p:bldP spid="104" grpId="0" animBg="1"/>
      <p:bldP spid="105" grpId="0" animBg="1"/>
      <p:bldP spid="111" grpId="0" animBg="1"/>
      <p:bldP spid="114" grpId="0" animBg="1"/>
      <p:bldP spid="116" grpId="0" animBg="1"/>
      <p:bldP spid="117" grpId="0" animBg="1"/>
      <p:bldP spid="120" grpId="0" animBg="1"/>
      <p:bldP spid="121" grpId="0" animBg="1"/>
      <p:bldP spid="123" grpId="0" animBg="1"/>
      <p:bldP spid="128" grpId="0" animBg="1"/>
      <p:bldP spid="131" grpId="0" animBg="1"/>
      <p:bldP spid="133" grpId="0" animBg="1"/>
      <p:bldP spid="134" grpId="0" animBg="1"/>
      <p:bldP spid="136" grpId="0"/>
      <p:bldP spid="57" grpId="0" animBg="1"/>
      <p:bldP spid="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E96FAB2F-20D6-6A41-B765-6000AD22EC13}"/>
              </a:ext>
            </a:extLst>
          </p:cNvPr>
          <p:cNvSpPr txBox="1">
            <a:spLocks/>
          </p:cNvSpPr>
          <p:nvPr/>
        </p:nvSpPr>
        <p:spPr>
          <a:xfrm>
            <a:off x="421036" y="146051"/>
            <a:ext cx="6096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>
            <a:defPPr>
              <a:defRPr lang="it-IT"/>
            </a:defPPr>
            <a:lvl1pPr>
              <a:defRPr sz="2400" b="1" i="1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S.D.O. – I dati di attività</a:t>
            </a:r>
          </a:p>
        </p:txBody>
      </p:sp>
      <p:pic>
        <p:nvPicPr>
          <p:cNvPr id="3" name="Immagine 2" descr="Schermata 2012-02-12 a 16.01.26.png">
            <a:extLst>
              <a:ext uri="{FF2B5EF4-FFF2-40B4-BE49-F238E27FC236}">
                <a16:creationId xmlns:a16="http://schemas.microsoft.com/office/drawing/2014/main" id="{88F2EF6C-C662-5649-8B02-3FE8E699559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036" y="1021596"/>
            <a:ext cx="8839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F689EBD9-6618-F145-B18E-ED0DB6E2DE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5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chermata 2012-02-12 a 16.22.41.png">
            <a:extLst>
              <a:ext uri="{FF2B5EF4-FFF2-40B4-BE49-F238E27FC236}">
                <a16:creationId xmlns:a16="http://schemas.microsoft.com/office/drawing/2014/main" id="{765BA5DC-4278-6441-A81F-5F301805F8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5468" y="1216617"/>
            <a:ext cx="62484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magine 2" descr="Schermata 2012-02-12 a 16.26.38.png">
            <a:extLst>
              <a:ext uri="{FF2B5EF4-FFF2-40B4-BE49-F238E27FC236}">
                <a16:creationId xmlns:a16="http://schemas.microsoft.com/office/drawing/2014/main" id="{57A1A394-D0A5-E041-9367-9C569636D8F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5468" y="1826217"/>
            <a:ext cx="6172200" cy="4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F600B333-5F4C-F04D-ACA2-396E19B7C733}"/>
              </a:ext>
            </a:extLst>
          </p:cNvPr>
          <p:cNvSpPr txBox="1">
            <a:spLocks/>
          </p:cNvSpPr>
          <p:nvPr/>
        </p:nvSpPr>
        <p:spPr>
          <a:xfrm>
            <a:off x="675468" y="160136"/>
            <a:ext cx="753863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>
            <a:defPPr>
              <a:defRPr lang="it-IT"/>
            </a:defPPr>
            <a:lvl1pPr>
              <a:defRPr sz="2400" b="1" i="1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Scheda di sala operatoria - I dati di attività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C794D83-6A2E-8842-AC1F-534B135616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730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F600B333-5F4C-F04D-ACA2-396E19B7C733}"/>
              </a:ext>
            </a:extLst>
          </p:cNvPr>
          <p:cNvSpPr txBox="1">
            <a:spLocks/>
          </p:cNvSpPr>
          <p:nvPr/>
        </p:nvSpPr>
        <p:spPr>
          <a:xfrm>
            <a:off x="409619" y="160136"/>
            <a:ext cx="753863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>
            <a:defPPr>
              <a:defRPr lang="it-IT"/>
            </a:defPPr>
            <a:lvl1pPr>
              <a:defRPr sz="2400" b="1" i="1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Prestazioni per ricovero - I dati di attività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C794D83-6A2E-8842-AC1F-534B13561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8F2230A4-9378-4D42-B0E9-F5F372DA4E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619" y="1000382"/>
            <a:ext cx="9695276" cy="572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298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F600B333-5F4C-F04D-ACA2-396E19B7C733}"/>
              </a:ext>
            </a:extLst>
          </p:cNvPr>
          <p:cNvSpPr txBox="1">
            <a:spLocks/>
          </p:cNvSpPr>
          <p:nvPr/>
        </p:nvSpPr>
        <p:spPr>
          <a:xfrm>
            <a:off x="2300412" y="2918835"/>
            <a:ext cx="753863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>
            <a:defPPr>
              <a:defRPr lang="it-IT"/>
            </a:defPPr>
            <a:lvl1pPr>
              <a:defRPr sz="2400" b="1" i="1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it-IT" dirty="0"/>
              <a:t>Analisi su file esterno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C794D83-6A2E-8842-AC1F-534B13561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250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59" name="Rectangle 2"/>
          <p:cNvSpPr txBox="1">
            <a:spLocks/>
          </p:cNvSpPr>
          <p:nvPr/>
        </p:nvSpPr>
        <p:spPr bwMode="auto">
          <a:xfrm>
            <a:off x="398362" y="387681"/>
            <a:ext cx="9815577" cy="1009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r>
              <a:rPr lang="it-IT" sz="24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Determinazione dei costi per prestazione e per ricovero</a:t>
            </a:r>
          </a:p>
          <a:p>
            <a:r>
              <a:rPr lang="it-IT" sz="24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Elementi in valutazione</a:t>
            </a:r>
            <a:endParaRPr lang="it-IT" sz="2400" i="1" dirty="0">
              <a:solidFill>
                <a:srgbClr val="C00000"/>
              </a:solidFill>
              <a:latin typeface="Arial" panose="020B0604020202020204" pitchFamily="34" charset="0"/>
              <a:ea typeface="Verdana" charset="0"/>
              <a:cs typeface="Arial" panose="020B0604020202020204" pitchFamily="34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8EFB274-4E91-3478-3C47-4B101BF7E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F0DAE513-EA0C-2945-8C7C-5C9AED288F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725695"/>
              </p:ext>
            </p:extLst>
          </p:nvPr>
        </p:nvGraphicFramePr>
        <p:xfrm>
          <a:off x="490960" y="1948534"/>
          <a:ext cx="9937831" cy="1087557"/>
        </p:xfrm>
        <a:graphic>
          <a:graphicData uri="http://schemas.openxmlformats.org/drawingml/2006/table">
            <a:tbl>
              <a:tblPr firstRow="1" firstCol="1" bandRow="1"/>
              <a:tblGrid>
                <a:gridCol w="1685253">
                  <a:extLst>
                    <a:ext uri="{9D8B030D-6E8A-4147-A177-3AD203B41FA5}">
                      <a16:colId xmlns:a16="http://schemas.microsoft.com/office/drawing/2014/main" val="2230779155"/>
                    </a:ext>
                  </a:extLst>
                </a:gridCol>
                <a:gridCol w="1468945">
                  <a:extLst>
                    <a:ext uri="{9D8B030D-6E8A-4147-A177-3AD203B41FA5}">
                      <a16:colId xmlns:a16="http://schemas.microsoft.com/office/drawing/2014/main" val="4015071735"/>
                    </a:ext>
                  </a:extLst>
                </a:gridCol>
                <a:gridCol w="1761118">
                  <a:extLst>
                    <a:ext uri="{9D8B030D-6E8A-4147-A177-3AD203B41FA5}">
                      <a16:colId xmlns:a16="http://schemas.microsoft.com/office/drawing/2014/main" val="949670013"/>
                    </a:ext>
                  </a:extLst>
                </a:gridCol>
                <a:gridCol w="1544813">
                  <a:extLst>
                    <a:ext uri="{9D8B030D-6E8A-4147-A177-3AD203B41FA5}">
                      <a16:colId xmlns:a16="http://schemas.microsoft.com/office/drawing/2014/main" val="3224653681"/>
                    </a:ext>
                  </a:extLst>
                </a:gridCol>
                <a:gridCol w="1544813">
                  <a:extLst>
                    <a:ext uri="{9D8B030D-6E8A-4147-A177-3AD203B41FA5}">
                      <a16:colId xmlns:a16="http://schemas.microsoft.com/office/drawing/2014/main" val="3943507968"/>
                    </a:ext>
                  </a:extLst>
                </a:gridCol>
                <a:gridCol w="1932889">
                  <a:extLst>
                    <a:ext uri="{9D8B030D-6E8A-4147-A177-3AD203B41FA5}">
                      <a16:colId xmlns:a16="http://schemas.microsoft.com/office/drawing/2014/main" val="2873389250"/>
                    </a:ext>
                  </a:extLst>
                </a:gridCol>
              </a:tblGrid>
              <a:tr h="10875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Medici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Infermieri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Altro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Pers.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Farmaci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3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Dispos</a:t>
                      </a: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.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Sanitari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Costi alberghieri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4784002"/>
                  </a:ext>
                </a:extLst>
              </a:tr>
            </a:tbl>
          </a:graphicData>
        </a:graphic>
      </p:graphicFrame>
      <p:sp>
        <p:nvSpPr>
          <p:cNvPr id="54" name="Rectangle 30">
            <a:extLst>
              <a:ext uri="{FF2B5EF4-FFF2-40B4-BE49-F238E27FC236}">
                <a16:creationId xmlns:a16="http://schemas.microsoft.com/office/drawing/2014/main" id="{A578B61B-33B2-C547-9A47-71A75E46E1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362" y="1545540"/>
            <a:ext cx="4778072" cy="303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it-IT" sz="1500" b="1" dirty="0">
                <a:latin typeface="Arial" panose="020B0604020202020204" pitchFamily="34" charset="0"/>
                <a:cs typeface="Arial" panose="020B0604020202020204" pitchFamily="34" charset="0"/>
              </a:rPr>
              <a:t>Risorse (fattori produttivi)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E650D1FB-7DE6-6041-8E42-C4A5775C8A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666851"/>
              </p:ext>
            </p:extLst>
          </p:nvPr>
        </p:nvGraphicFramePr>
        <p:xfrm>
          <a:off x="490960" y="4369889"/>
          <a:ext cx="9937830" cy="11557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305">
                  <a:extLst>
                    <a:ext uri="{9D8B030D-6E8A-4147-A177-3AD203B41FA5}">
                      <a16:colId xmlns:a16="http://schemas.microsoft.com/office/drawing/2014/main" val="474315650"/>
                    </a:ext>
                  </a:extLst>
                </a:gridCol>
                <a:gridCol w="1656305">
                  <a:extLst>
                    <a:ext uri="{9D8B030D-6E8A-4147-A177-3AD203B41FA5}">
                      <a16:colId xmlns:a16="http://schemas.microsoft.com/office/drawing/2014/main" val="3865643934"/>
                    </a:ext>
                  </a:extLst>
                </a:gridCol>
                <a:gridCol w="1656305">
                  <a:extLst>
                    <a:ext uri="{9D8B030D-6E8A-4147-A177-3AD203B41FA5}">
                      <a16:colId xmlns:a16="http://schemas.microsoft.com/office/drawing/2014/main" val="1454227344"/>
                    </a:ext>
                  </a:extLst>
                </a:gridCol>
                <a:gridCol w="1656305">
                  <a:extLst>
                    <a:ext uri="{9D8B030D-6E8A-4147-A177-3AD203B41FA5}">
                      <a16:colId xmlns:a16="http://schemas.microsoft.com/office/drawing/2014/main" val="927724818"/>
                    </a:ext>
                  </a:extLst>
                </a:gridCol>
                <a:gridCol w="1656305">
                  <a:extLst>
                    <a:ext uri="{9D8B030D-6E8A-4147-A177-3AD203B41FA5}">
                      <a16:colId xmlns:a16="http://schemas.microsoft.com/office/drawing/2014/main" val="258145035"/>
                    </a:ext>
                  </a:extLst>
                </a:gridCol>
                <a:gridCol w="1656305">
                  <a:extLst>
                    <a:ext uri="{9D8B030D-6E8A-4147-A177-3AD203B41FA5}">
                      <a16:colId xmlns:a16="http://schemas.microsoft.com/office/drawing/2014/main" val="3562315673"/>
                    </a:ext>
                  </a:extLst>
                </a:gridCol>
              </a:tblGrid>
              <a:tr h="1155700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u="none" strike="noStrike" dirty="0">
                          <a:effectLst/>
                        </a:rPr>
                        <a:t>Degenza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u="none" strike="noStrike" dirty="0">
                          <a:effectLst/>
                        </a:rPr>
                        <a:t>Terapia intensiva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u="none" strike="noStrike" dirty="0">
                          <a:effectLst/>
                        </a:rPr>
                        <a:t>Sala operatoria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u="none" strike="noStrike" dirty="0">
                          <a:effectLst/>
                        </a:rPr>
                        <a:t>Prestazioni per ricoverati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u="none" strike="noStrike" dirty="0">
                          <a:effectLst/>
                        </a:rPr>
                        <a:t>Prestazioni dal PS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u="none" strike="noStrike" dirty="0">
                          <a:effectLst/>
                        </a:rPr>
                        <a:t>Costi comuni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25417325"/>
                  </a:ext>
                </a:extLst>
              </a:tr>
            </a:tbl>
          </a:graphicData>
        </a:graphic>
      </p:graphicFrame>
      <p:sp>
        <p:nvSpPr>
          <p:cNvPr id="59" name="Rectangle 30">
            <a:extLst>
              <a:ext uri="{FF2B5EF4-FFF2-40B4-BE49-F238E27FC236}">
                <a16:creationId xmlns:a16="http://schemas.microsoft.com/office/drawing/2014/main" id="{4907988F-32F5-0146-BDB0-52B3DA167F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362" y="3975560"/>
            <a:ext cx="3583329" cy="24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it-IT" sz="1500" b="1" dirty="0">
                <a:latin typeface="Arial" panose="020B0604020202020204" pitchFamily="34" charset="0"/>
                <a:cs typeface="Arial" panose="020B0604020202020204" pitchFamily="34" charset="0"/>
              </a:rPr>
              <a:t>Centri di attività (per ricovero)</a:t>
            </a: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087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182043" y="260648"/>
            <a:ext cx="981170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3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 per episodio di ricovero</a:t>
            </a:r>
            <a:endParaRPr lang="it-IT" sz="3300" i="1" dirty="0">
              <a:solidFill>
                <a:srgbClr val="C00000"/>
              </a:solidFill>
              <a:latin typeface="Arial" panose="020B0604020202020204" pitchFamily="34" charset="0"/>
              <a:ea typeface="Verdana" charset="0"/>
              <a:cs typeface="Arial" panose="020B0604020202020204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63769" y="1123662"/>
            <a:ext cx="114739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Esempio di costi «</a:t>
            </a:r>
            <a:r>
              <a:rPr lang="it-IT" sz="1400" b="1" dirty="0" err="1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Unbundling</a:t>
            </a:r>
            <a:r>
              <a:rPr lang="it-IT" sz="14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» sostenuti per un singolo episodio di ricovero, per attività/risorsa. Un</a:t>
            </a:r>
            <a:endParaRPr lang="it-IT" sz="1400" dirty="0">
              <a:latin typeface="Arial" panose="020B0604020202020204" pitchFamily="34" charset="0"/>
              <a:ea typeface="Verdana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754497"/>
              </p:ext>
            </p:extLst>
          </p:nvPr>
        </p:nvGraphicFramePr>
        <p:xfrm>
          <a:off x="263769" y="2025571"/>
          <a:ext cx="11394832" cy="4279529"/>
        </p:xfrm>
        <a:graphic>
          <a:graphicData uri="http://schemas.openxmlformats.org/drawingml/2006/table">
            <a:tbl>
              <a:tblPr firstRow="1" firstCol="1" bandRow="1"/>
              <a:tblGrid>
                <a:gridCol w="42377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0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2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17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58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58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75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417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511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3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Macroattività</a:t>
                      </a:r>
                      <a:r>
                        <a:rPr lang="it-IT" sz="13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/risorse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Medici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Infermieri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Altro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Pers.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Farmaci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3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Dispos</a:t>
                      </a: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.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Sanitari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3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Altri costi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Totali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70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Degenza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1.400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2.800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500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200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1.000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6.200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3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Terapia intensiva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400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600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50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100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100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1.450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3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Sala operatoria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1.900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1.600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400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2.800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500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7.500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14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Servizi da altre unità di diagnosi e cura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500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50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700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90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800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2.440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74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Servizi dal PS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200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90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100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610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3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Costi Comuni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50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700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5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1.600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2.367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74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Totali costi pieni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4.410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5.190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2.250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1.115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4.002</a:t>
                      </a:r>
                      <a:endParaRPr lang="it-IT" sz="130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3.600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3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20.567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2" name="Immagine 1">
            <a:extLst>
              <a:ext uri="{FF2B5EF4-FFF2-40B4-BE49-F238E27FC236}">
                <a16:creationId xmlns:a16="http://schemas.microsoft.com/office/drawing/2014/main" id="{E7DEA8F7-D92A-8A4B-0487-312728052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7284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C595773B-4B54-C64A-B790-F5E44125A616}" vid="{B4FBDB55-58A4-E143-8C48-038227459F42}"/>
    </a:ext>
  </a:extLst>
</a:theme>
</file>

<file path=ppt/theme/theme2.xml><?xml version="1.0" encoding="utf-8"?>
<a:theme xmlns:a="http://schemas.openxmlformats.org/drawingml/2006/main" name="Tema di Office 2013-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di Office</Template>
  <TotalTime>1645</TotalTime>
  <Words>345</Words>
  <Application>Microsoft Macintosh PowerPoint</Application>
  <PresentationFormat>Widescreen</PresentationFormat>
  <Paragraphs>150</Paragraphs>
  <Slides>11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20" baseType="lpstr">
      <vt:lpstr>ＭＳ Ｐゴシック</vt:lpstr>
      <vt:lpstr>Arial</vt:lpstr>
      <vt:lpstr>Arial Narrow</vt:lpstr>
      <vt:lpstr>Calibri</vt:lpstr>
      <vt:lpstr>Calibri Light</vt:lpstr>
      <vt:lpstr>MS Pゴシック</vt:lpstr>
      <vt:lpstr>Times New Roman</vt:lpstr>
      <vt:lpstr>Verdana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Microsoft Office User</dc:creator>
  <cp:keywords/>
  <dc:description/>
  <cp:lastModifiedBy>Microsoft Office User</cp:lastModifiedBy>
  <cp:revision>279</cp:revision>
  <dcterms:created xsi:type="dcterms:W3CDTF">2022-12-29T13:55:28Z</dcterms:created>
  <dcterms:modified xsi:type="dcterms:W3CDTF">2023-11-15T15:56:36Z</dcterms:modified>
  <cp:category/>
</cp:coreProperties>
</file>