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7" r:id="rId2"/>
    <p:sldId id="916" r:id="rId3"/>
    <p:sldId id="934" r:id="rId4"/>
    <p:sldId id="894" r:id="rId5"/>
    <p:sldId id="901" r:id="rId6"/>
    <p:sldId id="891" r:id="rId7"/>
    <p:sldId id="902" r:id="rId8"/>
    <p:sldId id="892" r:id="rId9"/>
    <p:sldId id="893" r:id="rId10"/>
    <p:sldId id="528" r:id="rId11"/>
    <p:sldId id="919" r:id="rId12"/>
    <p:sldId id="389" r:id="rId13"/>
    <p:sldId id="914" r:id="rId14"/>
    <p:sldId id="915" r:id="rId15"/>
    <p:sldId id="885" r:id="rId16"/>
    <p:sldId id="925" r:id="rId17"/>
    <p:sldId id="927" r:id="rId18"/>
    <p:sldId id="928" r:id="rId19"/>
    <p:sldId id="929" r:id="rId20"/>
    <p:sldId id="930" r:id="rId21"/>
    <p:sldId id="943" r:id="rId22"/>
    <p:sldId id="882" r:id="rId23"/>
    <p:sldId id="884" r:id="rId24"/>
    <p:sldId id="897" r:id="rId25"/>
    <p:sldId id="932" r:id="rId26"/>
    <p:sldId id="939" r:id="rId27"/>
    <p:sldId id="936" r:id="rId28"/>
    <p:sldId id="937" r:id="rId29"/>
    <p:sldId id="826" r:id="rId30"/>
    <p:sldId id="906" r:id="rId31"/>
    <p:sldId id="829" r:id="rId32"/>
    <p:sldId id="933" r:id="rId33"/>
    <p:sldId id="895" r:id="rId34"/>
    <p:sldId id="904" r:id="rId35"/>
    <p:sldId id="844" r:id="rId3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35"/>
    <p:restoredTop sz="96361"/>
  </p:normalViewPr>
  <p:slideViewPr>
    <p:cSldViewPr snapToGrid="0" snapToObjects="1">
      <p:cViewPr varScale="1">
        <p:scale>
          <a:sx n="128" d="100"/>
          <a:sy n="128" d="100"/>
        </p:scale>
        <p:origin x="184" y="4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87D05-34FD-B84E-9657-0F0327C3D4F9}" type="datetimeFigureOut">
              <a:rPr lang="it-IT" smtClean="0"/>
              <a:t>08/11/23</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15A9F0-5F67-0142-B1AD-6F2BDD858C76}" type="slidenum">
              <a:rPr lang="it-IT" smtClean="0"/>
              <a:t>‹N›</a:t>
            </a:fld>
            <a:endParaRPr lang="it-IT"/>
          </a:p>
        </p:txBody>
      </p:sp>
    </p:spTree>
    <p:extLst>
      <p:ext uri="{BB962C8B-B14F-4D97-AF65-F5344CB8AC3E}">
        <p14:creationId xmlns:p14="http://schemas.microsoft.com/office/powerpoint/2010/main" val="1711831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eaLnBrk="0" hangingPunct="0">
              <a:lnSpc>
                <a:spcPct val="100000"/>
              </a:lnSpc>
              <a:spcBef>
                <a:spcPct val="0"/>
              </a:spcBef>
              <a:buFontTx/>
              <a:buNone/>
            </a:pPr>
            <a:fld id="{338A004C-8423-C14D-B63E-FDBFEB2795DE}" type="slidenum">
              <a:rPr lang="it-IT" sz="1200">
                <a:latin typeface="Arial" charset="0"/>
                <a:ea typeface="ＭＳ Ｐゴシック" charset="-128"/>
                <a:cs typeface="ＭＳ Ｐゴシック" charset="-128"/>
              </a:rPr>
              <a:pPr algn="r" eaLnBrk="0" hangingPunct="0">
                <a:lnSpc>
                  <a:spcPct val="100000"/>
                </a:lnSpc>
                <a:spcBef>
                  <a:spcPct val="0"/>
                </a:spcBef>
                <a:buFontTx/>
                <a:buNone/>
              </a:pPr>
              <a:t>2</a:t>
            </a:fld>
            <a:endParaRPr lang="it-IT" sz="1200">
              <a:latin typeface="Arial" charset="0"/>
              <a:ea typeface="ＭＳ Ｐゴシック" charset="-128"/>
              <a:cs typeface="ＭＳ Ｐゴシック"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it-IT"/>
          </a:p>
        </p:txBody>
      </p:sp>
    </p:spTree>
    <p:extLst>
      <p:ext uri="{BB962C8B-B14F-4D97-AF65-F5344CB8AC3E}">
        <p14:creationId xmlns:p14="http://schemas.microsoft.com/office/powerpoint/2010/main" val="3428049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eaLnBrk="0" hangingPunct="0">
              <a:lnSpc>
                <a:spcPct val="100000"/>
              </a:lnSpc>
              <a:spcBef>
                <a:spcPct val="0"/>
              </a:spcBef>
              <a:buFontTx/>
              <a:buNone/>
            </a:pPr>
            <a:fld id="{338A004C-8423-C14D-B63E-FDBFEB2795DE}" type="slidenum">
              <a:rPr lang="it-IT" sz="1200">
                <a:latin typeface="Arial" charset="0"/>
                <a:ea typeface="ＭＳ Ｐゴシック" charset="-128"/>
                <a:cs typeface="ＭＳ Ｐゴシック" charset="-128"/>
              </a:rPr>
              <a:pPr algn="r" eaLnBrk="0" hangingPunct="0">
                <a:lnSpc>
                  <a:spcPct val="100000"/>
                </a:lnSpc>
                <a:spcBef>
                  <a:spcPct val="0"/>
                </a:spcBef>
                <a:buFontTx/>
                <a:buNone/>
              </a:pPr>
              <a:t>11</a:t>
            </a:fld>
            <a:endParaRPr lang="it-IT" sz="1200">
              <a:latin typeface="Arial" charset="0"/>
              <a:ea typeface="ＭＳ Ｐゴシック" charset="-128"/>
              <a:cs typeface="ＭＳ Ｐゴシック"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it-IT"/>
          </a:p>
        </p:txBody>
      </p:sp>
    </p:spTree>
    <p:extLst>
      <p:ext uri="{BB962C8B-B14F-4D97-AF65-F5344CB8AC3E}">
        <p14:creationId xmlns:p14="http://schemas.microsoft.com/office/powerpoint/2010/main" val="2134386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eaLnBrk="0" hangingPunct="0">
              <a:lnSpc>
                <a:spcPct val="100000"/>
              </a:lnSpc>
              <a:spcBef>
                <a:spcPct val="0"/>
              </a:spcBef>
              <a:buFontTx/>
              <a:buNone/>
            </a:pPr>
            <a:fld id="{338A004C-8423-C14D-B63E-FDBFEB2795DE}" type="slidenum">
              <a:rPr lang="it-IT" sz="1200">
                <a:latin typeface="Arial" charset="0"/>
                <a:ea typeface="ＭＳ Ｐゴシック" charset="-128"/>
                <a:cs typeface="ＭＳ Ｐゴシック" charset="-128"/>
              </a:rPr>
              <a:pPr algn="r" eaLnBrk="0" hangingPunct="0">
                <a:lnSpc>
                  <a:spcPct val="100000"/>
                </a:lnSpc>
                <a:spcBef>
                  <a:spcPct val="0"/>
                </a:spcBef>
                <a:buFontTx/>
                <a:buNone/>
              </a:pPr>
              <a:t>13</a:t>
            </a:fld>
            <a:endParaRPr lang="it-IT" sz="1200">
              <a:latin typeface="Arial" charset="0"/>
              <a:ea typeface="ＭＳ Ｐゴシック" charset="-128"/>
              <a:cs typeface="ＭＳ Ｐゴシック"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it-IT"/>
          </a:p>
        </p:txBody>
      </p:sp>
    </p:spTree>
    <p:extLst>
      <p:ext uri="{BB962C8B-B14F-4D97-AF65-F5344CB8AC3E}">
        <p14:creationId xmlns:p14="http://schemas.microsoft.com/office/powerpoint/2010/main" val="2786231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eaLnBrk="0" hangingPunct="0">
              <a:lnSpc>
                <a:spcPct val="100000"/>
              </a:lnSpc>
              <a:spcBef>
                <a:spcPct val="0"/>
              </a:spcBef>
              <a:buFontTx/>
              <a:buNone/>
            </a:pPr>
            <a:fld id="{338A004C-8423-C14D-B63E-FDBFEB2795DE}" type="slidenum">
              <a:rPr lang="it-IT" sz="1200">
                <a:latin typeface="Arial" charset="0"/>
                <a:ea typeface="ＭＳ Ｐゴシック" charset="-128"/>
                <a:cs typeface="ＭＳ Ｐゴシック" charset="-128"/>
              </a:rPr>
              <a:pPr algn="r" eaLnBrk="0" hangingPunct="0">
                <a:lnSpc>
                  <a:spcPct val="100000"/>
                </a:lnSpc>
                <a:spcBef>
                  <a:spcPct val="0"/>
                </a:spcBef>
                <a:buFontTx/>
                <a:buNone/>
              </a:pPr>
              <a:t>14</a:t>
            </a:fld>
            <a:endParaRPr lang="it-IT" sz="1200">
              <a:latin typeface="Arial" charset="0"/>
              <a:ea typeface="ＭＳ Ｐゴシック" charset="-128"/>
              <a:cs typeface="ＭＳ Ｐゴシック"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it-IT"/>
          </a:p>
        </p:txBody>
      </p:sp>
    </p:spTree>
    <p:extLst>
      <p:ext uri="{BB962C8B-B14F-4D97-AF65-F5344CB8AC3E}">
        <p14:creationId xmlns:p14="http://schemas.microsoft.com/office/powerpoint/2010/main" val="4017276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2626719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2463848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580704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9082320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3013196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2298721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1315639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r"/>
            <a:fld id="{12D182B2-7AC9-DA49-B90D-617B36DA8AF9}" type="slidenum">
              <a:rPr lang="it-IT" altLang="it-IT" sz="1200"/>
              <a:pPr algn="r"/>
              <a:t>3</a:t>
            </a:fld>
            <a:endParaRPr lang="it-IT" altLang="it-IT" sz="120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963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endParaRPr lang="it-IT" altLang="it-IT"/>
          </a:p>
        </p:txBody>
      </p:sp>
    </p:spTree>
    <p:extLst>
      <p:ext uri="{BB962C8B-B14F-4D97-AF65-F5344CB8AC3E}">
        <p14:creationId xmlns:p14="http://schemas.microsoft.com/office/powerpoint/2010/main" val="279239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2951703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34461324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6564515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3585249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7527782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it-IT">
              <a:ea typeface="ＭＳ Ｐゴシック" charset="0"/>
              <a:cs typeface="ＭＳ Ｐゴシック" charset="0"/>
            </a:endParaRPr>
          </a:p>
        </p:txBody>
      </p:sp>
    </p:spTree>
    <p:extLst>
      <p:ext uri="{BB962C8B-B14F-4D97-AF65-F5344CB8AC3E}">
        <p14:creationId xmlns:p14="http://schemas.microsoft.com/office/powerpoint/2010/main" val="2677998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p>
        </p:txBody>
      </p:sp>
    </p:spTree>
    <p:extLst>
      <p:ext uri="{BB962C8B-B14F-4D97-AF65-F5344CB8AC3E}">
        <p14:creationId xmlns:p14="http://schemas.microsoft.com/office/powerpoint/2010/main" val="25590866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xfrm>
            <a:off x="914400" y="4343400"/>
            <a:ext cx="5029200" cy="4114800"/>
          </a:xfrm>
          <a:noFill/>
          <a:ln/>
          <a:extLst>
            <a:ext uri="{FAA26D3D-D897-4be2-8F04-BA451C77F1D7}">
              <ma14:placeholderFlag xmlns="" xmlns:ma14="http://schemas.microsoft.com/office/mac/drawingml/2011/main" val="1"/>
            </a:ex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endParaRPr lang="it-IT" altLang="it-IT"/>
          </a:p>
        </p:txBody>
      </p:sp>
    </p:spTree>
    <p:extLst>
      <p:ext uri="{BB962C8B-B14F-4D97-AF65-F5344CB8AC3E}">
        <p14:creationId xmlns:p14="http://schemas.microsoft.com/office/powerpoint/2010/main" val="3711316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r"/>
            <a:fld id="{12D182B2-7AC9-DA49-B90D-617B36DA8AF9}" type="slidenum">
              <a:rPr lang="it-IT" altLang="it-IT" sz="1200"/>
              <a:pPr algn="r"/>
              <a:t>4</a:t>
            </a:fld>
            <a:endParaRPr lang="it-IT" altLang="it-IT" sz="120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963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endParaRPr lang="it-IT" altLang="it-IT"/>
          </a:p>
        </p:txBody>
      </p:sp>
    </p:spTree>
    <p:extLst>
      <p:ext uri="{BB962C8B-B14F-4D97-AF65-F5344CB8AC3E}">
        <p14:creationId xmlns:p14="http://schemas.microsoft.com/office/powerpoint/2010/main" val="3087425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r"/>
            <a:fld id="{12D182B2-7AC9-DA49-B90D-617B36DA8AF9}" type="slidenum">
              <a:rPr lang="it-IT" altLang="it-IT" sz="1200"/>
              <a:pPr algn="r"/>
              <a:t>5</a:t>
            </a:fld>
            <a:endParaRPr lang="it-IT" altLang="it-IT" sz="120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963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endParaRPr lang="it-IT" altLang="it-IT"/>
          </a:p>
        </p:txBody>
      </p:sp>
    </p:spTree>
    <p:extLst>
      <p:ext uri="{BB962C8B-B14F-4D97-AF65-F5344CB8AC3E}">
        <p14:creationId xmlns:p14="http://schemas.microsoft.com/office/powerpoint/2010/main" val="2107130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r"/>
            <a:fld id="{12D182B2-7AC9-DA49-B90D-617B36DA8AF9}" type="slidenum">
              <a:rPr lang="it-IT" altLang="it-IT" sz="1200"/>
              <a:pPr algn="r"/>
              <a:t>6</a:t>
            </a:fld>
            <a:endParaRPr lang="it-IT" altLang="it-IT" sz="120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963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endParaRPr lang="it-IT" altLang="it-IT"/>
          </a:p>
        </p:txBody>
      </p:sp>
    </p:spTree>
    <p:extLst>
      <p:ext uri="{BB962C8B-B14F-4D97-AF65-F5344CB8AC3E}">
        <p14:creationId xmlns:p14="http://schemas.microsoft.com/office/powerpoint/2010/main" val="2363164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r"/>
            <a:fld id="{12D182B2-7AC9-DA49-B90D-617B36DA8AF9}" type="slidenum">
              <a:rPr lang="it-IT" altLang="it-IT" sz="1200"/>
              <a:pPr algn="r"/>
              <a:t>7</a:t>
            </a:fld>
            <a:endParaRPr lang="it-IT" altLang="it-IT" sz="120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963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endParaRPr lang="it-IT" altLang="it-IT"/>
          </a:p>
        </p:txBody>
      </p:sp>
    </p:spTree>
    <p:extLst>
      <p:ext uri="{BB962C8B-B14F-4D97-AF65-F5344CB8AC3E}">
        <p14:creationId xmlns:p14="http://schemas.microsoft.com/office/powerpoint/2010/main" val="4000448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r"/>
            <a:fld id="{12D182B2-7AC9-DA49-B90D-617B36DA8AF9}" type="slidenum">
              <a:rPr lang="it-IT" altLang="it-IT" sz="1200"/>
              <a:pPr algn="r"/>
              <a:t>8</a:t>
            </a:fld>
            <a:endParaRPr lang="it-IT" altLang="it-IT" sz="120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963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endParaRPr lang="it-IT" altLang="it-IT"/>
          </a:p>
        </p:txBody>
      </p:sp>
    </p:spTree>
    <p:extLst>
      <p:ext uri="{BB962C8B-B14F-4D97-AF65-F5344CB8AC3E}">
        <p14:creationId xmlns:p14="http://schemas.microsoft.com/office/powerpoint/2010/main" val="3534923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r"/>
            <a:fld id="{12D182B2-7AC9-DA49-B90D-617B36DA8AF9}" type="slidenum">
              <a:rPr lang="it-IT" altLang="it-IT" sz="1200"/>
              <a:pPr algn="r"/>
              <a:t>9</a:t>
            </a:fld>
            <a:endParaRPr lang="it-IT" altLang="it-IT" sz="120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963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endParaRPr lang="it-IT" altLang="it-IT"/>
          </a:p>
        </p:txBody>
      </p:sp>
    </p:spTree>
    <p:extLst>
      <p:ext uri="{BB962C8B-B14F-4D97-AF65-F5344CB8AC3E}">
        <p14:creationId xmlns:p14="http://schemas.microsoft.com/office/powerpoint/2010/main" val="3630357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r"/>
            <a:fld id="{12D182B2-7AC9-DA49-B90D-617B36DA8AF9}" type="slidenum">
              <a:rPr lang="it-IT" altLang="it-IT" sz="1200"/>
              <a:pPr algn="r"/>
              <a:t>10</a:t>
            </a:fld>
            <a:endParaRPr lang="it-IT" altLang="it-IT" sz="120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963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endParaRPr lang="it-IT" altLang="it-IT"/>
          </a:p>
        </p:txBody>
      </p:sp>
    </p:spTree>
    <p:extLst>
      <p:ext uri="{BB962C8B-B14F-4D97-AF65-F5344CB8AC3E}">
        <p14:creationId xmlns:p14="http://schemas.microsoft.com/office/powerpoint/2010/main" val="2022527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85922E3-FA82-464B-AC8D-F1EE9AD50358}"/>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876EFF10-1DBA-2C4F-8EB1-DD9E0F21A3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B59A806C-34A9-2B42-A4C7-258BAC6B0DA6}"/>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5" name="Segnaposto piè di pagina 4">
            <a:extLst>
              <a:ext uri="{FF2B5EF4-FFF2-40B4-BE49-F238E27FC236}">
                <a16:creationId xmlns:a16="http://schemas.microsoft.com/office/drawing/2014/main" id="{76631E7F-2770-FB4E-98BB-F10A048DD2B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8A513C2-1548-314E-AEBF-BD986F0F63BC}"/>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3153695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2D19A2A-BAB3-EC41-8961-44C32339DF0D}"/>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03C990E8-7327-9E47-87E7-053B8AB45591}"/>
              </a:ext>
            </a:extLst>
          </p:cNvPr>
          <p:cNvSpPr>
            <a:spLocks noGrp="1"/>
          </p:cNvSpPr>
          <p:nvPr>
            <p:ph type="body" orient="vert" idx="1"/>
          </p:nvPr>
        </p:nvSpPr>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9A739BC0-B2C0-944D-B654-E469B73A337C}"/>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5" name="Segnaposto piè di pagina 4">
            <a:extLst>
              <a:ext uri="{FF2B5EF4-FFF2-40B4-BE49-F238E27FC236}">
                <a16:creationId xmlns:a16="http://schemas.microsoft.com/office/drawing/2014/main" id="{ACA727F5-BF7D-0D49-8D26-B769DB3196E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73E13D0-3DCC-634A-BEC7-57B5C852164B}"/>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2771672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0430FCFE-B950-1149-88D6-96A0509A813D}"/>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701EB8C-70D2-0747-8D9B-70859E7AB8D1}"/>
              </a:ext>
            </a:extLst>
          </p:cNvPr>
          <p:cNvSpPr>
            <a:spLocks noGrp="1"/>
          </p:cNvSpPr>
          <p:nvPr>
            <p:ph type="body" orient="vert" idx="1"/>
          </p:nvPr>
        </p:nvSpPr>
        <p:spPr>
          <a:xfrm>
            <a:off x="838200" y="365125"/>
            <a:ext cx="7734300" cy="5811838"/>
          </a:xfrm>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A36DF1A8-D644-0140-A57F-5D0234E0AAFC}"/>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5" name="Segnaposto piè di pagina 4">
            <a:extLst>
              <a:ext uri="{FF2B5EF4-FFF2-40B4-BE49-F238E27FC236}">
                <a16:creationId xmlns:a16="http://schemas.microsoft.com/office/drawing/2014/main" id="{485E680F-B528-A042-8D90-18754D6D78B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E41CAD1-DA2A-3742-A6F9-CC3E778E70E8}"/>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3339950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67E6F8-2F9A-7E4D-986D-3B78E7BF6FF3}"/>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28C88F9-7008-0E4B-9C7A-590BC34041C8}"/>
              </a:ext>
            </a:extLst>
          </p:cNvPr>
          <p:cNvSpPr>
            <a:spLocks noGrp="1"/>
          </p:cNvSpPr>
          <p:nvPr>
            <p:ph idx="1"/>
          </p:nvPr>
        </p:nvSpPr>
        <p:spPr/>
        <p:txBody>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05944E1B-CD9F-B441-9983-538C0711B1C7}"/>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5" name="Segnaposto piè di pagina 4">
            <a:extLst>
              <a:ext uri="{FF2B5EF4-FFF2-40B4-BE49-F238E27FC236}">
                <a16:creationId xmlns:a16="http://schemas.microsoft.com/office/drawing/2014/main" id="{DC8A989D-3AD4-7F42-BBC8-952F9BFA991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316A41F-F4DD-774A-81D8-475483D78A24}"/>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898061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ABF2417-50C1-D946-9352-2DCB60595C4C}"/>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68A94979-F967-8B45-9EAC-6786EC9DDA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4C5DECE7-F220-B04F-AF1A-DE24EE120ED6}"/>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5" name="Segnaposto piè di pagina 4">
            <a:extLst>
              <a:ext uri="{FF2B5EF4-FFF2-40B4-BE49-F238E27FC236}">
                <a16:creationId xmlns:a16="http://schemas.microsoft.com/office/drawing/2014/main" id="{C8AA2DC9-2304-5145-AA59-1C2C3CDE37F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B1397D6-8384-854F-925E-045E09C4587F}"/>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1834393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C5E7BF-9690-C14B-9066-BE498140DAA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D224041-8CAE-3B44-A7AE-47DA9F32FEB6}"/>
              </a:ext>
            </a:extLst>
          </p:cNvPr>
          <p:cNvSpPr>
            <a:spLocks noGrp="1"/>
          </p:cNvSpPr>
          <p:nvPr>
            <p:ph sz="half" idx="1"/>
          </p:nvPr>
        </p:nvSpPr>
        <p:spPr>
          <a:xfrm>
            <a:off x="838200" y="1825625"/>
            <a:ext cx="5181600" cy="4351338"/>
          </a:xfrm>
        </p:spPr>
        <p:txBody>
          <a:body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id="{6E4C4900-1FE3-7E49-93FA-7D16FCDD66C1}"/>
              </a:ext>
            </a:extLst>
          </p:cNvPr>
          <p:cNvSpPr>
            <a:spLocks noGrp="1"/>
          </p:cNvSpPr>
          <p:nvPr>
            <p:ph sz="half" idx="2"/>
          </p:nvPr>
        </p:nvSpPr>
        <p:spPr>
          <a:xfrm>
            <a:off x="6172200" y="1825625"/>
            <a:ext cx="5181600" cy="4351338"/>
          </a:xfrm>
        </p:spPr>
        <p:txBody>
          <a:body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id="{A3B8F0BB-B3D4-A743-A6DB-65EECD6499F8}"/>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6" name="Segnaposto piè di pagina 5">
            <a:extLst>
              <a:ext uri="{FF2B5EF4-FFF2-40B4-BE49-F238E27FC236}">
                <a16:creationId xmlns:a16="http://schemas.microsoft.com/office/drawing/2014/main" id="{C6FD9194-04AA-5143-8895-742CDB333FF4}"/>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D27B2F8-649C-D444-BCD9-8CD1932131B1}"/>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974583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31684E7-97A7-EC4D-970E-65B4A53ABF0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1B36F3D1-6A33-814A-99B0-7579B5EDA5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id="{961A5F7D-39AA-7844-B861-E65B20408514}"/>
              </a:ext>
            </a:extLst>
          </p:cNvPr>
          <p:cNvSpPr>
            <a:spLocks noGrp="1"/>
          </p:cNvSpPr>
          <p:nvPr>
            <p:ph sz="half" idx="2"/>
          </p:nvPr>
        </p:nvSpPr>
        <p:spPr>
          <a:xfrm>
            <a:off x="839788" y="2505075"/>
            <a:ext cx="5157787" cy="3684588"/>
          </a:xfrm>
        </p:spPr>
        <p:txBody>
          <a:bodyPr/>
          <a:lstStyle/>
          <a:p>
            <a:r>
              <a:rPr lang="it-IT"/>
              <a:t>Modifica gli stili del testo dello schema
Secondo livello
Terzo livello
Quarto livello
Quinto livello</a:t>
            </a:r>
          </a:p>
        </p:txBody>
      </p:sp>
      <p:sp>
        <p:nvSpPr>
          <p:cNvPr id="5" name="Segnaposto testo 4">
            <a:extLst>
              <a:ext uri="{FF2B5EF4-FFF2-40B4-BE49-F238E27FC236}">
                <a16:creationId xmlns:a16="http://schemas.microsoft.com/office/drawing/2014/main" id="{74D36B5F-482B-8746-B981-D55F31ADB2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6" name="Segnaposto contenuto 5">
            <a:extLst>
              <a:ext uri="{FF2B5EF4-FFF2-40B4-BE49-F238E27FC236}">
                <a16:creationId xmlns:a16="http://schemas.microsoft.com/office/drawing/2014/main" id="{0D4175DC-FC36-F847-A8FA-6C6F470FC179}"/>
              </a:ext>
            </a:extLst>
          </p:cNvPr>
          <p:cNvSpPr>
            <a:spLocks noGrp="1"/>
          </p:cNvSpPr>
          <p:nvPr>
            <p:ph sz="quarter" idx="4"/>
          </p:nvPr>
        </p:nvSpPr>
        <p:spPr>
          <a:xfrm>
            <a:off x="6172200" y="2505075"/>
            <a:ext cx="5183188" cy="3684588"/>
          </a:xfrm>
        </p:spPr>
        <p:txBody>
          <a:bodyPr/>
          <a:lstStyle/>
          <a:p>
            <a:r>
              <a:rPr lang="it-IT"/>
              <a:t>Modifica gli stili del testo dello schema
Secondo livello
Terzo livello
Quarto livello
Quinto livello</a:t>
            </a:r>
          </a:p>
        </p:txBody>
      </p:sp>
      <p:sp>
        <p:nvSpPr>
          <p:cNvPr id="7" name="Segnaposto data 6">
            <a:extLst>
              <a:ext uri="{FF2B5EF4-FFF2-40B4-BE49-F238E27FC236}">
                <a16:creationId xmlns:a16="http://schemas.microsoft.com/office/drawing/2014/main" id="{406EB8D3-A5BF-444D-9108-AAB123684315}"/>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8" name="Segnaposto piè di pagina 7">
            <a:extLst>
              <a:ext uri="{FF2B5EF4-FFF2-40B4-BE49-F238E27FC236}">
                <a16:creationId xmlns:a16="http://schemas.microsoft.com/office/drawing/2014/main" id="{5C11301A-00FC-084F-BFF9-BE4C4880FDC3}"/>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152F2545-14A0-7048-AFC8-6AFE0DD50CC5}"/>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1601583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DD950D8-78D4-BC49-ACCE-2D056734282D}"/>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7ECD97C5-FE42-A548-AB4B-968A8BF34CAF}"/>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4" name="Segnaposto piè di pagina 3">
            <a:extLst>
              <a:ext uri="{FF2B5EF4-FFF2-40B4-BE49-F238E27FC236}">
                <a16:creationId xmlns:a16="http://schemas.microsoft.com/office/drawing/2014/main" id="{1854D03F-4CD1-6248-A215-90647A5EE652}"/>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12824D5D-C3D1-8E45-9707-DA482A221C90}"/>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3185488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9C7C01A7-7CB7-BA46-B557-6D33D159CFB3}"/>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3" name="Segnaposto piè di pagina 2">
            <a:extLst>
              <a:ext uri="{FF2B5EF4-FFF2-40B4-BE49-F238E27FC236}">
                <a16:creationId xmlns:a16="http://schemas.microsoft.com/office/drawing/2014/main" id="{C9EC4655-243D-3544-ABBE-27B0F5176A77}"/>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88B4C579-365A-8440-B739-7772CAA69638}"/>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2507018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DEB9A0B-AB56-5945-88A7-9BE9A81D81C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A26B439-DDBD-7242-B3AE-96CB19E10C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it-IT"/>
              <a:t>Modifica gli stili del testo dello schema
Secondo livello
Terzo livello
Quarto livello
Quinto livello</a:t>
            </a:r>
          </a:p>
        </p:txBody>
      </p:sp>
      <p:sp>
        <p:nvSpPr>
          <p:cNvPr id="4" name="Segnaposto testo 3">
            <a:extLst>
              <a:ext uri="{FF2B5EF4-FFF2-40B4-BE49-F238E27FC236}">
                <a16:creationId xmlns:a16="http://schemas.microsoft.com/office/drawing/2014/main" id="{6C981750-4431-0A4F-A40B-FA1B03E1E9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id="{C5AA6A85-B7D3-9A46-8538-9E7096D0DF8A}"/>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6" name="Segnaposto piè di pagina 5">
            <a:extLst>
              <a:ext uri="{FF2B5EF4-FFF2-40B4-BE49-F238E27FC236}">
                <a16:creationId xmlns:a16="http://schemas.microsoft.com/office/drawing/2014/main" id="{5828D0EE-24FF-DD4E-A8AB-09B4460887FB}"/>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C22E84C-ACFE-E847-8EE7-84B5D6F4BDA8}"/>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1143957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7EE35A6-2E35-C047-89C7-54039A069034}"/>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646188C0-F7AB-F145-9981-EFF28EC21B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p>
        </p:txBody>
      </p:sp>
      <p:sp>
        <p:nvSpPr>
          <p:cNvPr id="4" name="Segnaposto testo 3">
            <a:extLst>
              <a:ext uri="{FF2B5EF4-FFF2-40B4-BE49-F238E27FC236}">
                <a16:creationId xmlns:a16="http://schemas.microsoft.com/office/drawing/2014/main" id="{214EF813-6F09-FE45-B728-0CA6BFFCA7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id="{99A88480-AAC9-EC44-B995-CEF1A6ECECD5}"/>
              </a:ext>
            </a:extLst>
          </p:cNvPr>
          <p:cNvSpPr>
            <a:spLocks noGrp="1"/>
          </p:cNvSpPr>
          <p:nvPr>
            <p:ph type="dt" sz="half" idx="10"/>
          </p:nvPr>
        </p:nvSpPr>
        <p:spPr/>
        <p:txBody>
          <a:bodyPr/>
          <a:lstStyle/>
          <a:p>
            <a:fld id="{124CC04A-5808-694D-B8DE-FAF8271C7E9E}" type="datetimeFigureOut">
              <a:rPr lang="it-IT" smtClean="0"/>
              <a:t>08/11/23</a:t>
            </a:fld>
            <a:endParaRPr lang="it-IT"/>
          </a:p>
        </p:txBody>
      </p:sp>
      <p:sp>
        <p:nvSpPr>
          <p:cNvPr id="6" name="Segnaposto piè di pagina 5">
            <a:extLst>
              <a:ext uri="{FF2B5EF4-FFF2-40B4-BE49-F238E27FC236}">
                <a16:creationId xmlns:a16="http://schemas.microsoft.com/office/drawing/2014/main" id="{DCCF71D3-3C7B-1240-A3D4-78F55581EBF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DAB747D-A0DF-9E42-A94D-E3235E8398B2}"/>
              </a:ext>
            </a:extLst>
          </p:cNvPr>
          <p:cNvSpPr>
            <a:spLocks noGrp="1"/>
          </p:cNvSpPr>
          <p:nvPr>
            <p:ph type="sldNum" sz="quarter" idx="12"/>
          </p:nvPr>
        </p:nvSpPr>
        <p:spPr/>
        <p:txBody>
          <a:bodyPr/>
          <a:lstStyle/>
          <a:p>
            <a:fld id="{3EFA55DE-9D9F-2947-A584-1D1402EEC295}" type="slidenum">
              <a:rPr lang="it-IT" smtClean="0"/>
              <a:t>‹N›</a:t>
            </a:fld>
            <a:endParaRPr lang="it-IT"/>
          </a:p>
        </p:txBody>
      </p:sp>
    </p:spTree>
    <p:extLst>
      <p:ext uri="{BB962C8B-B14F-4D97-AF65-F5344CB8AC3E}">
        <p14:creationId xmlns:p14="http://schemas.microsoft.com/office/powerpoint/2010/main" val="1549833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80F98F15-F64D-6B48-B351-20E67436D0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A9D73BF9-8258-9A49-8278-944D60CA1B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7BBCEAED-ED83-D142-B36C-CF4761D04D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4CC04A-5808-694D-B8DE-FAF8271C7E9E}" type="datetimeFigureOut">
              <a:rPr lang="it-IT" smtClean="0"/>
              <a:t>08/11/23</a:t>
            </a:fld>
            <a:endParaRPr lang="it-IT"/>
          </a:p>
        </p:txBody>
      </p:sp>
      <p:sp>
        <p:nvSpPr>
          <p:cNvPr id="5" name="Segnaposto piè di pagina 4">
            <a:extLst>
              <a:ext uri="{FF2B5EF4-FFF2-40B4-BE49-F238E27FC236}">
                <a16:creationId xmlns:a16="http://schemas.microsoft.com/office/drawing/2014/main" id="{4C3257D6-17CC-1848-9324-73691ABEFA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809F4E7F-04DB-C940-A308-017AAD6E22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FA55DE-9D9F-2947-A584-1D1402EEC295}" type="slidenum">
              <a:rPr lang="it-IT" smtClean="0"/>
              <a:t>‹N›</a:t>
            </a:fld>
            <a:endParaRPr lang="it-IT"/>
          </a:p>
        </p:txBody>
      </p:sp>
    </p:spTree>
    <p:extLst>
      <p:ext uri="{BB962C8B-B14F-4D97-AF65-F5344CB8AC3E}">
        <p14:creationId xmlns:p14="http://schemas.microsoft.com/office/powerpoint/2010/main" val="5815882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09600" y="1033668"/>
            <a:ext cx="10972800" cy="4840358"/>
          </a:xfrm>
        </p:spPr>
        <p:txBody>
          <a:bodyPr>
            <a:noAutofit/>
          </a:bodyPr>
          <a:lstStyle/>
          <a:p>
            <a:r>
              <a:rPr lang="it-IT" sz="6500" b="1" dirty="0">
                <a:solidFill>
                  <a:srgbClr val="C00000"/>
                </a:solidFill>
                <a:latin typeface="Arial" panose="020B0604020202020204" pitchFamily="34" charset="0"/>
                <a:cs typeface="Arial" panose="020B0604020202020204" pitchFamily="34" charset="0"/>
              </a:rPr>
              <a:t>La realizzazione del Clinical </a:t>
            </a:r>
            <a:r>
              <a:rPr lang="it-IT" sz="6500" b="1" dirty="0" err="1">
                <a:solidFill>
                  <a:srgbClr val="C00000"/>
                </a:solidFill>
                <a:latin typeface="Arial" panose="020B0604020202020204" pitchFamily="34" charset="0"/>
                <a:cs typeface="Arial" panose="020B0604020202020204" pitchFamily="34" charset="0"/>
              </a:rPr>
              <a:t>Costing</a:t>
            </a:r>
            <a:br>
              <a:rPr lang="it-IT" sz="5000" b="1" dirty="0">
                <a:solidFill>
                  <a:srgbClr val="C00000"/>
                </a:solidFill>
                <a:latin typeface="Arial" panose="020B0604020202020204" pitchFamily="34" charset="0"/>
                <a:cs typeface="Arial" panose="020B0604020202020204" pitchFamily="34" charset="0"/>
              </a:rPr>
            </a:br>
            <a:br>
              <a:rPr lang="it-IT" sz="2000" b="1" dirty="0">
                <a:solidFill>
                  <a:srgbClr val="C00000"/>
                </a:solidFill>
                <a:latin typeface="+mn-lt"/>
                <a:cs typeface="Arial" panose="020B0604020202020204" pitchFamily="34" charset="0"/>
              </a:rPr>
            </a:br>
            <a:br>
              <a:rPr lang="it-IT" sz="2000" b="1" dirty="0">
                <a:solidFill>
                  <a:srgbClr val="C00000"/>
                </a:solidFill>
                <a:latin typeface="+mn-lt"/>
                <a:cs typeface="Arial" panose="020B0604020202020204" pitchFamily="34" charset="0"/>
              </a:rPr>
            </a:br>
            <a:br>
              <a:rPr lang="it-IT" sz="2000" b="1" dirty="0">
                <a:solidFill>
                  <a:srgbClr val="C00000"/>
                </a:solidFill>
                <a:latin typeface="+mn-lt"/>
                <a:cs typeface="Arial" panose="020B0604020202020204" pitchFamily="34" charset="0"/>
              </a:rPr>
            </a:br>
            <a:br>
              <a:rPr lang="it-IT" sz="2000" b="1" dirty="0">
                <a:solidFill>
                  <a:srgbClr val="C00000"/>
                </a:solidFill>
                <a:latin typeface="+mn-lt"/>
                <a:cs typeface="Arial" panose="020B0604020202020204" pitchFamily="34" charset="0"/>
              </a:rPr>
            </a:br>
            <a:br>
              <a:rPr lang="it-IT" sz="2000" b="1" dirty="0">
                <a:solidFill>
                  <a:srgbClr val="C00000"/>
                </a:solidFill>
                <a:latin typeface="+mn-lt"/>
                <a:cs typeface="Arial" panose="020B0604020202020204" pitchFamily="34" charset="0"/>
              </a:rPr>
            </a:br>
            <a:br>
              <a:rPr lang="it-IT" sz="2000" b="1" dirty="0">
                <a:solidFill>
                  <a:srgbClr val="C00000"/>
                </a:solidFill>
                <a:latin typeface="+mn-lt"/>
                <a:cs typeface="Arial" panose="020B0604020202020204" pitchFamily="34" charset="0"/>
              </a:rPr>
            </a:br>
            <a:br>
              <a:rPr lang="it-IT" sz="2000" b="1" dirty="0">
                <a:solidFill>
                  <a:srgbClr val="C00000"/>
                </a:solidFill>
                <a:latin typeface="+mn-lt"/>
                <a:cs typeface="Arial" panose="020B0604020202020204" pitchFamily="34" charset="0"/>
              </a:rPr>
            </a:br>
            <a:br>
              <a:rPr lang="it-IT" sz="2000" b="1" dirty="0">
                <a:solidFill>
                  <a:srgbClr val="C00000"/>
                </a:solidFill>
                <a:latin typeface="+mn-lt"/>
                <a:cs typeface="Arial" panose="020B0604020202020204" pitchFamily="34" charset="0"/>
              </a:rPr>
            </a:br>
            <a:r>
              <a:rPr lang="it-IT" sz="4000" b="1" i="1" dirty="0">
                <a:solidFill>
                  <a:srgbClr val="C00000"/>
                </a:solidFill>
                <a:latin typeface="Arial" panose="020B0604020202020204" pitchFamily="34" charset="0"/>
                <a:cs typeface="Arial" panose="020B0604020202020204" pitchFamily="34" charset="0"/>
              </a:rPr>
              <a:t>Struttura e processo</a:t>
            </a:r>
          </a:p>
        </p:txBody>
      </p:sp>
      <p:pic>
        <p:nvPicPr>
          <p:cNvPr id="3" name="Immagine 2">
            <a:extLst>
              <a:ext uri="{FF2B5EF4-FFF2-40B4-BE49-F238E27FC236}">
                <a16:creationId xmlns:a16="http://schemas.microsoft.com/office/drawing/2014/main" id="{0F33071D-6835-C34F-A98A-785E9B109767}"/>
              </a:ext>
            </a:extLst>
          </p:cNvPr>
          <p:cNvPicPr>
            <a:picLocks noChangeAspect="1"/>
          </p:cNvPicPr>
          <p:nvPr/>
        </p:nvPicPr>
        <p:blipFill>
          <a:blip r:embed="rId2"/>
          <a:stretch>
            <a:fillRect/>
          </a:stretch>
        </p:blipFill>
        <p:spPr>
          <a:xfrm>
            <a:off x="5126617" y="3208109"/>
            <a:ext cx="1720106" cy="1584176"/>
          </a:xfrm>
          <a:prstGeom prst="rect">
            <a:avLst/>
          </a:prstGeom>
        </p:spPr>
      </p:pic>
      <p:pic>
        <p:nvPicPr>
          <p:cNvPr id="4" name="Immagine 3">
            <a:extLst>
              <a:ext uri="{FF2B5EF4-FFF2-40B4-BE49-F238E27FC236}">
                <a16:creationId xmlns:a16="http://schemas.microsoft.com/office/drawing/2014/main" id="{723CFD3E-31A8-0457-5DD5-905B83CAAB39}"/>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30375650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42" name="Rettangolo 21"/>
          <p:cNvSpPr>
            <a:spLocks noChangeArrowheads="1"/>
          </p:cNvSpPr>
          <p:nvPr/>
        </p:nvSpPr>
        <p:spPr bwMode="auto">
          <a:xfrm>
            <a:off x="99391" y="188641"/>
            <a:ext cx="98943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just" eaLnBrk="1" hangingPunct="1">
              <a:buFont typeface="Arial" charset="0"/>
              <a:buNone/>
            </a:pPr>
            <a:r>
              <a:rPr lang="it-IT" altLang="it-IT" sz="3600" b="1" i="1" u="sng" dirty="0">
                <a:solidFill>
                  <a:srgbClr val="AB191F"/>
                </a:solidFill>
                <a:latin typeface="Arial Narrow" panose="020B0604020202020204" pitchFamily="34" charset="0"/>
                <a:cs typeface="Arial Narrow" panose="020B0604020202020204" pitchFamily="34" charset="0"/>
              </a:rPr>
              <a:t>Clinical </a:t>
            </a:r>
            <a:r>
              <a:rPr lang="it-IT" altLang="it-IT" sz="3600" b="1" i="1" u="sng" dirty="0" err="1">
                <a:solidFill>
                  <a:srgbClr val="AB191F"/>
                </a:solidFill>
                <a:latin typeface="Arial Narrow" panose="020B0604020202020204" pitchFamily="34" charset="0"/>
                <a:cs typeface="Arial Narrow" panose="020B0604020202020204" pitchFamily="34" charset="0"/>
              </a:rPr>
              <a:t>Costing</a:t>
            </a:r>
            <a:r>
              <a:rPr lang="it-IT" altLang="it-IT" sz="3600" b="1" i="1" u="sng" dirty="0">
                <a:solidFill>
                  <a:srgbClr val="AB191F"/>
                </a:solidFill>
                <a:latin typeface="Arial Narrow" panose="020B0604020202020204" pitchFamily="34" charset="0"/>
                <a:cs typeface="Arial Narrow" panose="020B0604020202020204" pitchFamily="34" charset="0"/>
              </a:rPr>
              <a:t>: fasi e tecniche</a:t>
            </a:r>
          </a:p>
        </p:txBody>
      </p:sp>
      <p:sp>
        <p:nvSpPr>
          <p:cNvPr id="2" name="Rettangolo 1">
            <a:extLst>
              <a:ext uri="{FF2B5EF4-FFF2-40B4-BE49-F238E27FC236}">
                <a16:creationId xmlns:a16="http://schemas.microsoft.com/office/drawing/2014/main" id="{B441445E-FEE1-174E-A68C-93C41E18E718}"/>
              </a:ext>
            </a:extLst>
          </p:cNvPr>
          <p:cNvSpPr/>
          <p:nvPr/>
        </p:nvSpPr>
        <p:spPr>
          <a:xfrm>
            <a:off x="99391" y="1239729"/>
            <a:ext cx="11910565" cy="461665"/>
          </a:xfrm>
          <a:prstGeom prst="rect">
            <a:avLst/>
          </a:prstGeom>
        </p:spPr>
        <p:txBody>
          <a:bodyPr wrap="square">
            <a:spAutoFit/>
          </a:bodyPr>
          <a:lstStyle/>
          <a:p>
            <a:pPr algn="just"/>
            <a:r>
              <a:rPr lang="it-IT" sz="2400" dirty="0">
                <a:latin typeface="Arial" panose="020B0604020202020204" pitchFamily="34" charset="0"/>
                <a:ea typeface="DengXian" panose="02010600030101010101" pitchFamily="2" charset="-122"/>
                <a:cs typeface="Arial" panose="020B0604020202020204" pitchFamily="34" charset="0"/>
              </a:rPr>
              <a:t>Il Clinical </a:t>
            </a:r>
            <a:r>
              <a:rPr lang="it-IT" sz="2400" dirty="0" err="1">
                <a:latin typeface="Arial" panose="020B0604020202020204" pitchFamily="34" charset="0"/>
                <a:ea typeface="DengXian" panose="02010600030101010101" pitchFamily="2" charset="-122"/>
                <a:cs typeface="Arial" panose="020B0604020202020204" pitchFamily="34" charset="0"/>
              </a:rPr>
              <a:t>Costing</a:t>
            </a:r>
            <a:r>
              <a:rPr lang="it-IT" sz="2400" dirty="0">
                <a:latin typeface="Arial" panose="020B0604020202020204" pitchFamily="34" charset="0"/>
                <a:ea typeface="DengXian" panose="02010600030101010101" pitchFamily="2" charset="-122"/>
                <a:cs typeface="Arial" panose="020B0604020202020204" pitchFamily="34" charset="0"/>
              </a:rPr>
              <a:t> si compone di due momenti:</a:t>
            </a:r>
          </a:p>
        </p:txBody>
      </p:sp>
      <p:graphicFrame>
        <p:nvGraphicFramePr>
          <p:cNvPr id="5" name="Tabella 4">
            <a:extLst>
              <a:ext uri="{FF2B5EF4-FFF2-40B4-BE49-F238E27FC236}">
                <a16:creationId xmlns:a16="http://schemas.microsoft.com/office/drawing/2014/main" id="{5D4C583C-98A1-53FD-DC33-07198171DF52}"/>
              </a:ext>
            </a:extLst>
          </p:cNvPr>
          <p:cNvGraphicFramePr>
            <a:graphicFrameLocks noGrp="1"/>
          </p:cNvGraphicFramePr>
          <p:nvPr>
            <p:extLst>
              <p:ext uri="{D42A27DB-BD31-4B8C-83A1-F6EECF244321}">
                <p14:modId xmlns:p14="http://schemas.microsoft.com/office/powerpoint/2010/main" val="559437450"/>
              </p:ext>
            </p:extLst>
          </p:nvPr>
        </p:nvGraphicFramePr>
        <p:xfrm>
          <a:off x="238539" y="2174310"/>
          <a:ext cx="11771417" cy="472440"/>
        </p:xfrm>
        <a:graphic>
          <a:graphicData uri="http://schemas.openxmlformats.org/drawingml/2006/table">
            <a:tbl>
              <a:tblPr firstRow="1" bandRow="1">
                <a:tableStyleId>{5C22544A-7EE6-4342-B048-85BDC9FD1C3A}</a:tableStyleId>
              </a:tblPr>
              <a:tblGrid>
                <a:gridCol w="7122202">
                  <a:extLst>
                    <a:ext uri="{9D8B030D-6E8A-4147-A177-3AD203B41FA5}">
                      <a16:colId xmlns:a16="http://schemas.microsoft.com/office/drawing/2014/main" val="4089195599"/>
                    </a:ext>
                  </a:extLst>
                </a:gridCol>
                <a:gridCol w="4649215">
                  <a:extLst>
                    <a:ext uri="{9D8B030D-6E8A-4147-A177-3AD203B41FA5}">
                      <a16:colId xmlns:a16="http://schemas.microsoft.com/office/drawing/2014/main" val="2894998171"/>
                    </a:ext>
                  </a:extLst>
                </a:gridCol>
              </a:tblGrid>
              <a:tr h="370840">
                <a:tc>
                  <a:txBody>
                    <a:bodyPr/>
                    <a:lstStyle/>
                    <a:p>
                      <a:r>
                        <a:rPr lang="it-IT" sz="2500" dirty="0">
                          <a:latin typeface="Arial" panose="020B0604020202020204" pitchFamily="34" charset="0"/>
                          <a:cs typeface="Arial" panose="020B0604020202020204" pitchFamily="34" charset="0"/>
                        </a:rPr>
                        <a:t>Momenti</a:t>
                      </a:r>
                    </a:p>
                  </a:txBody>
                  <a:tcPr/>
                </a:tc>
                <a:tc>
                  <a:txBody>
                    <a:bodyPr/>
                    <a:lstStyle/>
                    <a:p>
                      <a:r>
                        <a:rPr lang="it-IT" sz="2500" dirty="0">
                          <a:latin typeface="Arial" panose="020B0604020202020204" pitchFamily="34" charset="0"/>
                          <a:cs typeface="Arial" panose="020B0604020202020204" pitchFamily="34" charset="0"/>
                        </a:rPr>
                        <a:t>Tecniche</a:t>
                      </a:r>
                    </a:p>
                  </a:txBody>
                  <a:tcPr/>
                </a:tc>
                <a:extLst>
                  <a:ext uri="{0D108BD9-81ED-4DB2-BD59-A6C34878D82A}">
                    <a16:rowId xmlns:a16="http://schemas.microsoft.com/office/drawing/2014/main" val="1140545551"/>
                  </a:ext>
                </a:extLst>
              </a:tr>
            </a:tbl>
          </a:graphicData>
        </a:graphic>
      </p:graphicFrame>
      <p:graphicFrame>
        <p:nvGraphicFramePr>
          <p:cNvPr id="7" name="Tabella 6">
            <a:extLst>
              <a:ext uri="{FF2B5EF4-FFF2-40B4-BE49-F238E27FC236}">
                <a16:creationId xmlns:a16="http://schemas.microsoft.com/office/drawing/2014/main" id="{826D1EBD-9F10-EC73-3671-2FA76CB6D0E5}"/>
              </a:ext>
            </a:extLst>
          </p:cNvPr>
          <p:cNvGraphicFramePr>
            <a:graphicFrameLocks noGrp="1"/>
          </p:cNvGraphicFramePr>
          <p:nvPr>
            <p:extLst>
              <p:ext uri="{D42A27DB-BD31-4B8C-83A1-F6EECF244321}">
                <p14:modId xmlns:p14="http://schemas.microsoft.com/office/powerpoint/2010/main" val="4287970460"/>
              </p:ext>
            </p:extLst>
          </p:nvPr>
        </p:nvGraphicFramePr>
        <p:xfrm>
          <a:off x="238539" y="2677656"/>
          <a:ext cx="11771417" cy="853440"/>
        </p:xfrm>
        <a:graphic>
          <a:graphicData uri="http://schemas.openxmlformats.org/drawingml/2006/table">
            <a:tbl>
              <a:tblPr firstRow="1" bandRow="1">
                <a:tableStyleId>{5C22544A-7EE6-4342-B048-85BDC9FD1C3A}</a:tableStyleId>
              </a:tblPr>
              <a:tblGrid>
                <a:gridCol w="7122202">
                  <a:extLst>
                    <a:ext uri="{9D8B030D-6E8A-4147-A177-3AD203B41FA5}">
                      <a16:colId xmlns:a16="http://schemas.microsoft.com/office/drawing/2014/main" val="3425828004"/>
                    </a:ext>
                  </a:extLst>
                </a:gridCol>
                <a:gridCol w="4649215">
                  <a:extLst>
                    <a:ext uri="{9D8B030D-6E8A-4147-A177-3AD203B41FA5}">
                      <a16:colId xmlns:a16="http://schemas.microsoft.com/office/drawing/2014/main" val="3162290469"/>
                    </a:ext>
                  </a:extLst>
                </a:gridCol>
              </a:tblGrid>
              <a:tr h="370840">
                <a:tc>
                  <a:txBody>
                    <a:bodyPr/>
                    <a:lstStyle/>
                    <a:p>
                      <a:r>
                        <a:rPr lang="it-IT" sz="2500" b="0" dirty="0">
                          <a:solidFill>
                            <a:schemeClr val="tx1"/>
                          </a:solidFill>
                          <a:latin typeface="Arial" panose="020B0604020202020204" pitchFamily="34" charset="0"/>
                          <a:cs typeface="Arial" panose="020B0604020202020204" pitchFamily="34" charset="0"/>
                        </a:rPr>
                        <a:t>Determinazione dei costi per output</a:t>
                      </a:r>
                    </a:p>
                  </a:txBody>
                  <a:tcPr>
                    <a:solidFill>
                      <a:schemeClr val="bg1">
                        <a:lumMod val="85000"/>
                      </a:schemeClr>
                    </a:solidFill>
                  </a:tcPr>
                </a:tc>
                <a:tc>
                  <a:txBody>
                    <a:bodyPr/>
                    <a:lstStyle/>
                    <a:p>
                      <a:r>
                        <a:rPr lang="it-IT" altLang="it-IT" sz="2500" b="0" dirty="0">
                          <a:solidFill>
                            <a:schemeClr val="tx1"/>
                          </a:solidFill>
                          <a:latin typeface="Arial" panose="020B0604020202020204" pitchFamily="34" charset="0"/>
                          <a:ea typeface="ＭＳ Ｐゴシック" charset="-128"/>
                          <a:cs typeface="Arial" panose="020B0604020202020204" pitchFamily="34" charset="0"/>
                        </a:rPr>
                        <a:t>Health Activity-</a:t>
                      </a:r>
                      <a:r>
                        <a:rPr lang="it-IT" altLang="it-IT" sz="2500" b="0" dirty="0" err="1">
                          <a:solidFill>
                            <a:schemeClr val="tx1"/>
                          </a:solidFill>
                          <a:latin typeface="Arial" panose="020B0604020202020204" pitchFamily="34" charset="0"/>
                          <a:ea typeface="ＭＳ Ｐゴシック" charset="-128"/>
                          <a:cs typeface="Arial" panose="020B0604020202020204" pitchFamily="34" charset="0"/>
                        </a:rPr>
                        <a:t>based</a:t>
                      </a:r>
                      <a:r>
                        <a:rPr lang="it-IT" altLang="it-IT" sz="2500" b="0" dirty="0">
                          <a:solidFill>
                            <a:schemeClr val="tx1"/>
                          </a:solidFill>
                          <a:latin typeface="Arial" panose="020B0604020202020204" pitchFamily="34" charset="0"/>
                          <a:ea typeface="ＭＳ Ｐゴシック" charset="-128"/>
                          <a:cs typeface="Arial" panose="020B0604020202020204" pitchFamily="34" charset="0"/>
                        </a:rPr>
                        <a:t> </a:t>
                      </a:r>
                      <a:r>
                        <a:rPr lang="it-IT" altLang="it-IT" sz="2500" b="0" dirty="0" err="1">
                          <a:solidFill>
                            <a:schemeClr val="tx1"/>
                          </a:solidFill>
                          <a:latin typeface="Arial" panose="020B0604020202020204" pitchFamily="34" charset="0"/>
                          <a:ea typeface="ＭＳ Ｐゴシック" charset="-128"/>
                          <a:cs typeface="Arial" panose="020B0604020202020204" pitchFamily="34" charset="0"/>
                        </a:rPr>
                        <a:t>Costing</a:t>
                      </a:r>
                      <a:r>
                        <a:rPr lang="it-IT" altLang="it-IT" sz="2500" b="0" dirty="0">
                          <a:solidFill>
                            <a:schemeClr val="tx1"/>
                          </a:solidFill>
                          <a:latin typeface="Arial" panose="020B0604020202020204" pitchFamily="34" charset="0"/>
                          <a:ea typeface="ＭＳ Ｐゴシック" charset="-128"/>
                          <a:cs typeface="Arial" panose="020B0604020202020204" pitchFamily="34" charset="0"/>
                        </a:rPr>
                        <a:t> (HABC)</a:t>
                      </a:r>
                      <a:endParaRPr lang="it-IT" sz="2500" b="0" dirty="0">
                        <a:solidFill>
                          <a:schemeClr val="tx1"/>
                        </a:solidFill>
                        <a:latin typeface="Arial" panose="020B0604020202020204" pitchFamily="34" charset="0"/>
                        <a:cs typeface="Arial" panose="020B0604020202020204" pitchFamily="34" charset="0"/>
                      </a:endParaRPr>
                    </a:p>
                  </a:txBody>
                  <a:tcPr>
                    <a:solidFill>
                      <a:schemeClr val="bg1">
                        <a:lumMod val="85000"/>
                      </a:schemeClr>
                    </a:solidFill>
                  </a:tcPr>
                </a:tc>
                <a:extLst>
                  <a:ext uri="{0D108BD9-81ED-4DB2-BD59-A6C34878D82A}">
                    <a16:rowId xmlns:a16="http://schemas.microsoft.com/office/drawing/2014/main" val="2832252131"/>
                  </a:ext>
                </a:extLst>
              </a:tr>
            </a:tbl>
          </a:graphicData>
        </a:graphic>
      </p:graphicFrame>
      <p:graphicFrame>
        <p:nvGraphicFramePr>
          <p:cNvPr id="9" name="Tabella 8">
            <a:extLst>
              <a:ext uri="{FF2B5EF4-FFF2-40B4-BE49-F238E27FC236}">
                <a16:creationId xmlns:a16="http://schemas.microsoft.com/office/drawing/2014/main" id="{E053B39C-C294-FE99-C247-982F85E74EFA}"/>
              </a:ext>
            </a:extLst>
          </p:cNvPr>
          <p:cNvGraphicFramePr>
            <a:graphicFrameLocks noGrp="1"/>
          </p:cNvGraphicFramePr>
          <p:nvPr>
            <p:extLst>
              <p:ext uri="{D42A27DB-BD31-4B8C-83A1-F6EECF244321}">
                <p14:modId xmlns:p14="http://schemas.microsoft.com/office/powerpoint/2010/main" val="1416283553"/>
              </p:ext>
            </p:extLst>
          </p:nvPr>
        </p:nvGraphicFramePr>
        <p:xfrm>
          <a:off x="238539" y="3541752"/>
          <a:ext cx="11771417" cy="1615440"/>
        </p:xfrm>
        <a:graphic>
          <a:graphicData uri="http://schemas.openxmlformats.org/drawingml/2006/table">
            <a:tbl>
              <a:tblPr firstRow="1" bandRow="1">
                <a:tableStyleId>{5C22544A-7EE6-4342-B048-85BDC9FD1C3A}</a:tableStyleId>
              </a:tblPr>
              <a:tblGrid>
                <a:gridCol w="7122202">
                  <a:extLst>
                    <a:ext uri="{9D8B030D-6E8A-4147-A177-3AD203B41FA5}">
                      <a16:colId xmlns:a16="http://schemas.microsoft.com/office/drawing/2014/main" val="3324507078"/>
                    </a:ext>
                  </a:extLst>
                </a:gridCol>
                <a:gridCol w="4649215">
                  <a:extLst>
                    <a:ext uri="{9D8B030D-6E8A-4147-A177-3AD203B41FA5}">
                      <a16:colId xmlns:a16="http://schemas.microsoft.com/office/drawing/2014/main" val="884513737"/>
                    </a:ext>
                  </a:extLst>
                </a:gridCol>
              </a:tblGrid>
              <a:tr h="370840">
                <a:tc>
                  <a:txBody>
                    <a:bodyPr/>
                    <a:lstStyle/>
                    <a:p>
                      <a:r>
                        <a:rPr lang="it-IT" altLang="it-IT" sz="2500" b="0" dirty="0">
                          <a:solidFill>
                            <a:schemeClr val="tx1"/>
                          </a:solidFill>
                          <a:latin typeface="Arial" panose="020B0604020202020204" pitchFamily="34" charset="0"/>
                          <a:ea typeface="ＭＳ Ｐゴシック" charset="-128"/>
                          <a:cs typeface="Arial" panose="020B0604020202020204" pitchFamily="34" charset="0"/>
                        </a:rPr>
                        <a:t>Utilizzazione dei costi:</a:t>
                      </a:r>
                    </a:p>
                    <a:p>
                      <a:r>
                        <a:rPr lang="it-IT" altLang="it-IT" sz="2500" b="0" dirty="0">
                          <a:solidFill>
                            <a:schemeClr val="tx1"/>
                          </a:solidFill>
                          <a:latin typeface="Arial" panose="020B0604020202020204" pitchFamily="34" charset="0"/>
                          <a:ea typeface="ＭＳ Ｐゴシック" charset="-128"/>
                          <a:cs typeface="Arial" panose="020B0604020202020204" pitchFamily="34" charset="0"/>
                        </a:rPr>
                        <a:t>-elaborare standard;</a:t>
                      </a:r>
                    </a:p>
                    <a:p>
                      <a:r>
                        <a:rPr lang="it-IT" altLang="it-IT" sz="2500" b="0" dirty="0">
                          <a:solidFill>
                            <a:schemeClr val="tx1"/>
                          </a:solidFill>
                          <a:latin typeface="Arial" panose="020B0604020202020204" pitchFamily="34" charset="0"/>
                          <a:ea typeface="ＭＳ Ｐゴシック" charset="-128"/>
                          <a:cs typeface="Arial" panose="020B0604020202020204" pitchFamily="34" charset="0"/>
                        </a:rPr>
                        <a:t>-operare confronti (benchmarking);</a:t>
                      </a:r>
                    </a:p>
                    <a:p>
                      <a:r>
                        <a:rPr lang="it-IT" altLang="it-IT" sz="2500" b="0" dirty="0">
                          <a:solidFill>
                            <a:schemeClr val="tx1"/>
                          </a:solidFill>
                          <a:latin typeface="Arial" panose="020B0604020202020204" pitchFamily="34" charset="0"/>
                          <a:ea typeface="ＭＳ Ｐゴシック" charset="-128"/>
                          <a:cs typeface="Arial" panose="020B0604020202020204" pitchFamily="34" charset="0"/>
                        </a:rPr>
                        <a:t>-impiego dei confronti (budgeting)</a:t>
                      </a:r>
                      <a:endParaRPr lang="it-IT" sz="2500" b="0" dirty="0">
                        <a:solidFill>
                          <a:schemeClr val="tx1"/>
                        </a:solidFill>
                        <a:latin typeface="Arial" panose="020B0604020202020204" pitchFamily="34" charset="0"/>
                        <a:cs typeface="Arial" panose="020B0604020202020204" pitchFamily="34" charset="0"/>
                      </a:endParaRPr>
                    </a:p>
                  </a:txBody>
                  <a:tcPr>
                    <a:solidFill>
                      <a:schemeClr val="bg1">
                        <a:lumMod val="85000"/>
                      </a:schemeClr>
                    </a:solidFill>
                  </a:tcPr>
                </a:tc>
                <a:tc>
                  <a:txBody>
                    <a:bodyPr/>
                    <a:lstStyle/>
                    <a:p>
                      <a:r>
                        <a:rPr lang="it-IT" altLang="it-IT" sz="2500" b="0" dirty="0">
                          <a:solidFill>
                            <a:schemeClr val="tx1"/>
                          </a:solidFill>
                          <a:latin typeface="Arial" panose="020B0604020202020204" pitchFamily="34" charset="0"/>
                          <a:ea typeface="ＭＳ Ｐゴシック" charset="-128"/>
                          <a:cs typeface="Arial" panose="020B0604020202020204" pitchFamily="34" charset="0"/>
                        </a:rPr>
                        <a:t>Health Management </a:t>
                      </a:r>
                      <a:r>
                        <a:rPr lang="it-IT" altLang="it-IT" sz="2500" b="0" dirty="0" err="1">
                          <a:solidFill>
                            <a:schemeClr val="tx1"/>
                          </a:solidFill>
                          <a:latin typeface="Arial" panose="020B0604020202020204" pitchFamily="34" charset="0"/>
                          <a:ea typeface="ＭＳ Ｐゴシック" charset="-128"/>
                          <a:cs typeface="Arial" panose="020B0604020202020204" pitchFamily="34" charset="0"/>
                        </a:rPr>
                        <a:t>Costing</a:t>
                      </a:r>
                      <a:r>
                        <a:rPr lang="it-IT" altLang="it-IT" sz="2500" b="0" dirty="0">
                          <a:solidFill>
                            <a:schemeClr val="tx1"/>
                          </a:solidFill>
                          <a:latin typeface="Arial" panose="020B0604020202020204" pitchFamily="34" charset="0"/>
                          <a:ea typeface="ＭＳ Ｐゴシック" charset="-128"/>
                          <a:cs typeface="Arial" panose="020B0604020202020204" pitchFamily="34" charset="0"/>
                        </a:rPr>
                        <a:t> (HMG)</a:t>
                      </a:r>
                      <a:endParaRPr lang="it-IT" sz="2500" b="0" dirty="0">
                        <a:solidFill>
                          <a:schemeClr val="tx1"/>
                        </a:solidFill>
                        <a:latin typeface="Arial" panose="020B0604020202020204" pitchFamily="34" charset="0"/>
                        <a:cs typeface="Arial" panose="020B0604020202020204" pitchFamily="34" charset="0"/>
                      </a:endParaRPr>
                    </a:p>
                  </a:txBody>
                  <a:tcPr>
                    <a:solidFill>
                      <a:schemeClr val="bg1">
                        <a:lumMod val="85000"/>
                      </a:schemeClr>
                    </a:solidFill>
                  </a:tcPr>
                </a:tc>
                <a:extLst>
                  <a:ext uri="{0D108BD9-81ED-4DB2-BD59-A6C34878D82A}">
                    <a16:rowId xmlns:a16="http://schemas.microsoft.com/office/drawing/2014/main" val="3406821307"/>
                  </a:ext>
                </a:extLst>
              </a:tr>
            </a:tbl>
          </a:graphicData>
        </a:graphic>
      </p:graphicFrame>
      <p:sp>
        <p:nvSpPr>
          <p:cNvPr id="10" name="CasellaDiTesto 9">
            <a:extLst>
              <a:ext uri="{FF2B5EF4-FFF2-40B4-BE49-F238E27FC236}">
                <a16:creationId xmlns:a16="http://schemas.microsoft.com/office/drawing/2014/main" id="{EEFF7DB4-AEB9-78F0-7B5F-2A5C5B76706A}"/>
              </a:ext>
            </a:extLst>
          </p:cNvPr>
          <p:cNvSpPr txBox="1"/>
          <p:nvPr/>
        </p:nvSpPr>
        <p:spPr>
          <a:xfrm>
            <a:off x="238539" y="5745831"/>
            <a:ext cx="11771417" cy="461665"/>
          </a:xfrm>
          <a:prstGeom prst="rect">
            <a:avLst/>
          </a:prstGeom>
          <a:noFill/>
        </p:spPr>
        <p:txBody>
          <a:bodyPr wrap="square">
            <a:spAutoFit/>
          </a:bodyPr>
          <a:lstStyle/>
          <a:p>
            <a:pPr algn="just"/>
            <a:r>
              <a:rPr lang="it-IT" sz="2400" dirty="0">
                <a:latin typeface="Arial" panose="020B0604020202020204" pitchFamily="34" charset="0"/>
                <a:ea typeface="ＭＳ Ｐゴシック" charset="-128"/>
                <a:cs typeface="Arial" panose="020B0604020202020204" pitchFamily="34" charset="0"/>
              </a:rPr>
              <a:t>Di seguito concentriamo l’attenzione sulla determinazione dei costi (HABC).</a:t>
            </a:r>
            <a:endParaRPr lang="it-IT" sz="2400" dirty="0">
              <a:latin typeface="Arial" panose="020B0604020202020204" pitchFamily="34" charset="0"/>
              <a:ea typeface="DengXian" panose="02010600030101010101" pitchFamily="2" charset="-122"/>
              <a:cs typeface="Arial" panose="020B0604020202020204" pitchFamily="34" charset="0"/>
            </a:endParaRPr>
          </a:p>
        </p:txBody>
      </p:sp>
      <p:pic>
        <p:nvPicPr>
          <p:cNvPr id="3" name="Immagine 2">
            <a:extLst>
              <a:ext uri="{FF2B5EF4-FFF2-40B4-BE49-F238E27FC236}">
                <a16:creationId xmlns:a16="http://schemas.microsoft.com/office/drawing/2014/main" id="{27D402F7-3AC4-C228-4711-59797EBA0B30}"/>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2976076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txBox="1">
            <a:spLocks/>
          </p:cNvSpPr>
          <p:nvPr/>
        </p:nvSpPr>
        <p:spPr bwMode="auto">
          <a:xfrm>
            <a:off x="70337" y="263769"/>
            <a:ext cx="9923407" cy="659423"/>
          </a:xfrm>
          <a:prstGeom prst="rect">
            <a:avLst/>
          </a:prstGeom>
          <a:noFill/>
          <a:ln w="9525">
            <a:noFill/>
            <a:miter lim="800000"/>
            <a:headEnd/>
            <a:tailEnd/>
          </a:ln>
        </p:spPr>
        <p:txBody>
          <a:bodyPr anchor="ctr">
            <a:prstTxWarp prst="textNoShape">
              <a:avLst/>
            </a:prstTxWarp>
          </a:bodyPr>
          <a:lstStyle/>
          <a:p>
            <a:pPr algn="just" eaLnBrk="1" hangingPunct="1">
              <a:buFont typeface="Arial" charset="0"/>
              <a:buNone/>
            </a:pPr>
            <a:r>
              <a:rPr lang="it-IT" altLang="it-IT" sz="3600" b="1" i="1" dirty="0">
                <a:solidFill>
                  <a:srgbClr val="AB191F"/>
                </a:solidFill>
                <a:latin typeface="Arial Narrow" panose="020B0604020202020204" pitchFamily="34" charset="0"/>
                <a:cs typeface="Arial Narrow" panose="020B0604020202020204" pitchFamily="34" charset="0"/>
              </a:rPr>
              <a:t>Clinical </a:t>
            </a:r>
            <a:r>
              <a:rPr lang="it-IT" altLang="it-IT" sz="3600" b="1" i="1" dirty="0" err="1">
                <a:solidFill>
                  <a:srgbClr val="AB191F"/>
                </a:solidFill>
                <a:latin typeface="Arial Narrow" panose="020B0604020202020204" pitchFamily="34" charset="0"/>
                <a:cs typeface="Arial Narrow" panose="020B0604020202020204" pitchFamily="34" charset="0"/>
              </a:rPr>
              <a:t>Costing</a:t>
            </a:r>
            <a:r>
              <a:rPr lang="it-IT" altLang="it-IT" sz="3600" b="1" i="1" dirty="0">
                <a:solidFill>
                  <a:srgbClr val="AB191F"/>
                </a:solidFill>
                <a:latin typeface="Arial Narrow" panose="020B0604020202020204" pitchFamily="34" charset="0"/>
                <a:cs typeface="Arial Narrow" panose="020B0604020202020204" pitchFamily="34" charset="0"/>
              </a:rPr>
              <a:t>: fasi e tecniche</a:t>
            </a:r>
          </a:p>
        </p:txBody>
      </p:sp>
      <p:graphicFrame>
        <p:nvGraphicFramePr>
          <p:cNvPr id="9" name="Tabella 8">
            <a:extLst>
              <a:ext uri="{FF2B5EF4-FFF2-40B4-BE49-F238E27FC236}">
                <a16:creationId xmlns:a16="http://schemas.microsoft.com/office/drawing/2014/main" id="{FE9E3F21-B7C0-D006-D862-7B995C3974D8}"/>
              </a:ext>
            </a:extLst>
          </p:cNvPr>
          <p:cNvGraphicFramePr>
            <a:graphicFrameLocks noGrp="1"/>
          </p:cNvGraphicFramePr>
          <p:nvPr>
            <p:extLst>
              <p:ext uri="{D42A27DB-BD31-4B8C-83A1-F6EECF244321}">
                <p14:modId xmlns:p14="http://schemas.microsoft.com/office/powerpoint/2010/main" val="1128827166"/>
              </p:ext>
            </p:extLst>
          </p:nvPr>
        </p:nvGraphicFramePr>
        <p:xfrm>
          <a:off x="182045" y="1146104"/>
          <a:ext cx="11827912" cy="1080120"/>
        </p:xfrm>
        <a:graphic>
          <a:graphicData uri="http://schemas.openxmlformats.org/drawingml/2006/table">
            <a:tbl>
              <a:tblPr firstRow="1" bandRow="1">
                <a:tableStyleId>{5C22544A-7EE6-4342-B048-85BDC9FD1C3A}</a:tableStyleId>
              </a:tblPr>
              <a:tblGrid>
                <a:gridCol w="3676447">
                  <a:extLst>
                    <a:ext uri="{9D8B030D-6E8A-4147-A177-3AD203B41FA5}">
                      <a16:colId xmlns:a16="http://schemas.microsoft.com/office/drawing/2014/main" val="1428906952"/>
                    </a:ext>
                  </a:extLst>
                </a:gridCol>
                <a:gridCol w="8151465">
                  <a:extLst>
                    <a:ext uri="{9D8B030D-6E8A-4147-A177-3AD203B41FA5}">
                      <a16:colId xmlns:a16="http://schemas.microsoft.com/office/drawing/2014/main" val="3585391517"/>
                    </a:ext>
                  </a:extLst>
                </a:gridCol>
              </a:tblGrid>
              <a:tr h="376815">
                <a:tc>
                  <a:txBody>
                    <a:bodyPr/>
                    <a:lstStyle/>
                    <a:p>
                      <a:pPr algn="ctr">
                        <a:spcAft>
                          <a:spcPts val="0"/>
                        </a:spcAft>
                      </a:pPr>
                      <a:r>
                        <a:rPr lang="it-IT" sz="2200" b="1" dirty="0">
                          <a:solidFill>
                            <a:schemeClr val="bg1"/>
                          </a:solidFill>
                          <a:effectLst/>
                          <a:latin typeface="Arial" panose="020B0604020202020204" pitchFamily="34" charset="0"/>
                          <a:ea typeface="Verdana" charset="0"/>
                          <a:cs typeface="Arial" panose="020B0604020202020204" pitchFamily="34" charset="0"/>
                        </a:rPr>
                        <a:t>Tipologia costi per input</a:t>
                      </a:r>
                      <a:endParaRPr lang="it-IT" sz="2200" dirty="0">
                        <a:solidFill>
                          <a:schemeClr val="bg1"/>
                        </a:solidFill>
                        <a:effectLst/>
                        <a:latin typeface="Arial" panose="020B0604020202020204" pitchFamily="34" charset="0"/>
                        <a:ea typeface="Verdana" charset="0"/>
                        <a:cs typeface="Arial" panose="020B0604020202020204" pitchFamily="34" charset="0"/>
                      </a:endParaRPr>
                    </a:p>
                  </a:txBody>
                  <a:tcPr marL="68580" marR="68580" marT="0" marB="0"/>
                </a:tc>
                <a:tc>
                  <a:txBody>
                    <a:bodyPr/>
                    <a:lstStyle/>
                    <a:p>
                      <a:pPr algn="ctr">
                        <a:spcAft>
                          <a:spcPts val="0"/>
                        </a:spcAft>
                      </a:pPr>
                      <a:r>
                        <a:rPr lang="it-IT" sz="2200" b="1" dirty="0">
                          <a:solidFill>
                            <a:schemeClr val="bg1"/>
                          </a:solidFill>
                          <a:effectLst/>
                          <a:latin typeface="Arial" panose="020B0604020202020204" pitchFamily="34" charset="0"/>
                          <a:ea typeface="Verdana" charset="0"/>
                          <a:cs typeface="Arial" panose="020B0604020202020204" pitchFamily="34" charset="0"/>
                        </a:rPr>
                        <a:t>Esempi</a:t>
                      </a:r>
                      <a:endParaRPr lang="it-IT" sz="2200" dirty="0">
                        <a:solidFill>
                          <a:schemeClr val="bg1"/>
                        </a:solidFill>
                        <a:effectLst/>
                        <a:latin typeface="Arial" panose="020B0604020202020204" pitchFamily="34" charset="0"/>
                        <a:ea typeface="Verdana" charset="0"/>
                        <a:cs typeface="Arial" panose="020B0604020202020204" pitchFamily="34" charset="0"/>
                      </a:endParaRPr>
                    </a:p>
                  </a:txBody>
                  <a:tcPr marL="68580" marR="68580" marT="0" marB="0"/>
                </a:tc>
                <a:extLst>
                  <a:ext uri="{0D108BD9-81ED-4DB2-BD59-A6C34878D82A}">
                    <a16:rowId xmlns:a16="http://schemas.microsoft.com/office/drawing/2014/main" val="1353767993"/>
                  </a:ext>
                </a:extLst>
              </a:tr>
              <a:tr h="703305">
                <a:tc>
                  <a:txBody>
                    <a:bodyPr/>
                    <a:lstStyle/>
                    <a:p>
                      <a:pPr>
                        <a:spcAft>
                          <a:spcPts val="0"/>
                        </a:spcAft>
                      </a:pPr>
                      <a:endParaRPr lang="it-IT" sz="2200" dirty="0">
                        <a:effectLst/>
                        <a:latin typeface="Arial" panose="020B0604020202020204" pitchFamily="34" charset="0"/>
                        <a:ea typeface="Verdana" charset="0"/>
                        <a:cs typeface="Arial" panose="020B0604020202020204" pitchFamily="34" charset="0"/>
                      </a:endParaRPr>
                    </a:p>
                    <a:p>
                      <a:pPr>
                        <a:spcAft>
                          <a:spcPts val="0"/>
                        </a:spcAft>
                      </a:pPr>
                      <a:r>
                        <a:rPr lang="it-IT" sz="2200" b="1" dirty="0">
                          <a:effectLst/>
                          <a:latin typeface="Arial" panose="020B0604020202020204" pitchFamily="34" charset="0"/>
                          <a:ea typeface="Verdana" charset="0"/>
                          <a:cs typeface="Arial" panose="020B0604020202020204" pitchFamily="34" charset="0"/>
                        </a:rPr>
                        <a:t>Costi per centro di costo</a:t>
                      </a:r>
                    </a:p>
                  </a:txBody>
                  <a:tcPr marL="68580" marR="68580" marT="0" marB="0"/>
                </a:tc>
                <a:tc>
                  <a:txBody>
                    <a:bodyPr/>
                    <a:lstStyle/>
                    <a:p>
                      <a:pPr>
                        <a:spcAft>
                          <a:spcPts val="0"/>
                        </a:spcAft>
                      </a:pPr>
                      <a:r>
                        <a:rPr lang="it-IT" sz="2200" dirty="0">
                          <a:effectLst/>
                          <a:latin typeface="Arial" panose="020B0604020202020204" pitchFamily="34" charset="0"/>
                          <a:ea typeface="Verdana" charset="0"/>
                          <a:cs typeface="Arial" panose="020B0604020202020204" pitchFamily="34" charset="0"/>
                        </a:rPr>
                        <a:t> </a:t>
                      </a:r>
                    </a:p>
                    <a:p>
                      <a:pPr>
                        <a:spcAft>
                          <a:spcPts val="0"/>
                        </a:spcAft>
                      </a:pPr>
                      <a:r>
                        <a:rPr lang="it-IT" sz="2200" dirty="0">
                          <a:effectLst/>
                          <a:latin typeface="Arial" panose="020B0604020202020204" pitchFamily="34" charset="0"/>
                          <a:ea typeface="Verdana" charset="0"/>
                          <a:cs typeface="Arial" panose="020B0604020202020204" pitchFamily="34" charset="0"/>
                        </a:rPr>
                        <a:t>Costi di personale, farmaci, ecc. imputati a Neurochirurgia</a:t>
                      </a:r>
                    </a:p>
                  </a:txBody>
                  <a:tcPr marL="68580" marR="68580" marT="0" marB="0"/>
                </a:tc>
                <a:extLst>
                  <a:ext uri="{0D108BD9-81ED-4DB2-BD59-A6C34878D82A}">
                    <a16:rowId xmlns:a16="http://schemas.microsoft.com/office/drawing/2014/main" val="3021428299"/>
                  </a:ext>
                </a:extLst>
              </a:tr>
            </a:tbl>
          </a:graphicData>
        </a:graphic>
      </p:graphicFrame>
      <p:sp>
        <p:nvSpPr>
          <p:cNvPr id="10" name="Rettangolo 9">
            <a:extLst>
              <a:ext uri="{FF2B5EF4-FFF2-40B4-BE49-F238E27FC236}">
                <a16:creationId xmlns:a16="http://schemas.microsoft.com/office/drawing/2014/main" id="{F76FD7B2-6720-9367-960E-86AE7EEFAFBB}"/>
              </a:ext>
            </a:extLst>
          </p:cNvPr>
          <p:cNvSpPr/>
          <p:nvPr/>
        </p:nvSpPr>
        <p:spPr>
          <a:xfrm>
            <a:off x="149469" y="2562008"/>
            <a:ext cx="11860487" cy="769441"/>
          </a:xfrm>
          <a:prstGeom prst="rect">
            <a:avLst/>
          </a:prstGeom>
        </p:spPr>
        <p:txBody>
          <a:bodyPr wrap="square">
            <a:spAutoFit/>
          </a:bodyPr>
          <a:lstStyle/>
          <a:p>
            <a:pPr algn="just"/>
            <a:r>
              <a:rPr lang="it-IT" sz="2200" b="1" dirty="0">
                <a:latin typeface="Arial" panose="020B0604020202020204" pitchFamily="34" charset="0"/>
                <a:ea typeface="Verdana" charset="0"/>
                <a:cs typeface="Arial" panose="020B0604020202020204" pitchFamily="34" charset="0"/>
              </a:rPr>
              <a:t>Con il Clinical </a:t>
            </a:r>
            <a:r>
              <a:rPr lang="it-IT" sz="2200" b="1" dirty="0" err="1">
                <a:latin typeface="Arial" panose="020B0604020202020204" pitchFamily="34" charset="0"/>
                <a:ea typeface="Verdana" charset="0"/>
                <a:cs typeface="Arial" panose="020B0604020202020204" pitchFamily="34" charset="0"/>
              </a:rPr>
              <a:t>Costing</a:t>
            </a:r>
            <a:r>
              <a:rPr lang="it-IT" sz="2200" b="1" dirty="0">
                <a:latin typeface="Arial" panose="020B0604020202020204" pitchFamily="34" charset="0"/>
                <a:ea typeface="Verdana" charset="0"/>
                <a:cs typeface="Arial" panose="020B0604020202020204" pitchFamily="34" charset="0"/>
              </a:rPr>
              <a:t> si </a:t>
            </a:r>
            <a:r>
              <a:rPr lang="it-IT" sz="2200" dirty="0">
                <a:latin typeface="Arial" panose="020B0604020202020204" pitchFamily="34" charset="0"/>
                <a:ea typeface="DengXian" panose="02010600030101010101" pitchFamily="2" charset="-122"/>
                <a:cs typeface="Arial" panose="020B0604020202020204" pitchFamily="34" charset="0"/>
              </a:rPr>
              <a:t>“</a:t>
            </a:r>
            <a:r>
              <a:rPr lang="it-IT" sz="2200" b="1" dirty="0">
                <a:latin typeface="Arial" panose="020B0604020202020204" pitchFamily="34" charset="0"/>
                <a:ea typeface="Verdana" charset="0"/>
                <a:cs typeface="Arial" panose="020B0604020202020204" pitchFamily="34" charset="0"/>
              </a:rPr>
              <a:t>esce</a:t>
            </a:r>
            <a:r>
              <a:rPr lang="it-IT" sz="2200" dirty="0">
                <a:latin typeface="Arial" panose="020B0604020202020204" pitchFamily="34" charset="0"/>
                <a:ea typeface="DengXian" panose="02010600030101010101" pitchFamily="2" charset="-122"/>
                <a:cs typeface="Arial" panose="020B0604020202020204" pitchFamily="34" charset="0"/>
              </a:rPr>
              <a:t>”</a:t>
            </a:r>
            <a:r>
              <a:rPr lang="it-IT" sz="2200" b="1" dirty="0">
                <a:latin typeface="Arial" panose="020B0604020202020204" pitchFamily="34" charset="0"/>
                <a:ea typeface="Verdana" charset="0"/>
                <a:cs typeface="Arial" panose="020B0604020202020204" pitchFamily="34" charset="0"/>
              </a:rPr>
              <a:t> dai costi per input per </a:t>
            </a:r>
            <a:r>
              <a:rPr lang="it-IT" sz="2200" dirty="0">
                <a:latin typeface="Arial" panose="020B0604020202020204" pitchFamily="34" charset="0"/>
                <a:ea typeface="DengXian" panose="02010600030101010101" pitchFamily="2" charset="-122"/>
                <a:cs typeface="Arial" panose="020B0604020202020204" pitchFamily="34" charset="0"/>
              </a:rPr>
              <a:t>“</a:t>
            </a:r>
            <a:r>
              <a:rPr lang="it-IT" sz="2200" b="1" dirty="0">
                <a:latin typeface="Arial" panose="020B0604020202020204" pitchFamily="34" charset="0"/>
                <a:ea typeface="Verdana" charset="0"/>
                <a:cs typeface="Arial" panose="020B0604020202020204" pitchFamily="34" charset="0"/>
              </a:rPr>
              <a:t>entrare</a:t>
            </a:r>
            <a:r>
              <a:rPr lang="it-IT" sz="2200" dirty="0">
                <a:latin typeface="Arial" panose="020B0604020202020204" pitchFamily="34" charset="0"/>
                <a:ea typeface="DengXian" panose="02010600030101010101" pitchFamily="2" charset="-122"/>
                <a:cs typeface="Arial" panose="020B0604020202020204" pitchFamily="34" charset="0"/>
              </a:rPr>
              <a:t>”</a:t>
            </a:r>
            <a:r>
              <a:rPr lang="it-IT" sz="2200" b="1" dirty="0">
                <a:latin typeface="Arial" panose="020B0604020202020204" pitchFamily="34" charset="0"/>
                <a:ea typeface="Verdana" charset="0"/>
                <a:cs typeface="Arial" panose="020B0604020202020204" pitchFamily="34" charset="0"/>
              </a:rPr>
              <a:t> nei costi degli output; si passa dall’approccio contabile all’integrazione contabilità-organizzazione-clinica</a:t>
            </a:r>
          </a:p>
        </p:txBody>
      </p:sp>
      <p:graphicFrame>
        <p:nvGraphicFramePr>
          <p:cNvPr id="2" name="Tabella 1">
            <a:extLst>
              <a:ext uri="{FF2B5EF4-FFF2-40B4-BE49-F238E27FC236}">
                <a16:creationId xmlns:a16="http://schemas.microsoft.com/office/drawing/2014/main" id="{30455CBE-C34A-C323-BD98-6E1848C76A8A}"/>
              </a:ext>
            </a:extLst>
          </p:cNvPr>
          <p:cNvGraphicFramePr>
            <a:graphicFrameLocks noGrp="1"/>
          </p:cNvGraphicFramePr>
          <p:nvPr>
            <p:extLst>
              <p:ext uri="{D42A27DB-BD31-4B8C-83A1-F6EECF244321}">
                <p14:modId xmlns:p14="http://schemas.microsoft.com/office/powerpoint/2010/main" val="82809820"/>
              </p:ext>
            </p:extLst>
          </p:nvPr>
        </p:nvGraphicFramePr>
        <p:xfrm>
          <a:off x="182045" y="3676655"/>
          <a:ext cx="11827911" cy="1046430"/>
        </p:xfrm>
        <a:graphic>
          <a:graphicData uri="http://schemas.openxmlformats.org/drawingml/2006/table">
            <a:tbl>
              <a:tblPr firstRow="1" bandRow="1">
                <a:tableStyleId>{5C22544A-7EE6-4342-B048-85BDC9FD1C3A}</a:tableStyleId>
              </a:tblPr>
              <a:tblGrid>
                <a:gridCol w="3625872">
                  <a:extLst>
                    <a:ext uri="{9D8B030D-6E8A-4147-A177-3AD203B41FA5}">
                      <a16:colId xmlns:a16="http://schemas.microsoft.com/office/drawing/2014/main" val="647465988"/>
                    </a:ext>
                  </a:extLst>
                </a:gridCol>
                <a:gridCol w="8202039">
                  <a:extLst>
                    <a:ext uri="{9D8B030D-6E8A-4147-A177-3AD203B41FA5}">
                      <a16:colId xmlns:a16="http://schemas.microsoft.com/office/drawing/2014/main" val="2784246488"/>
                    </a:ext>
                  </a:extLst>
                </a:gridCol>
              </a:tblGrid>
              <a:tr h="291387">
                <a:tc>
                  <a:txBody>
                    <a:bodyPr/>
                    <a:lstStyle/>
                    <a:p>
                      <a:pPr algn="ctr">
                        <a:spcAft>
                          <a:spcPts val="0"/>
                        </a:spcAft>
                      </a:pPr>
                      <a:r>
                        <a:rPr lang="it-IT" sz="2200" b="1" dirty="0">
                          <a:solidFill>
                            <a:schemeClr val="bg1"/>
                          </a:solidFill>
                          <a:effectLst/>
                          <a:latin typeface="Arial" panose="020B0604020202020204" pitchFamily="34" charset="0"/>
                          <a:ea typeface="Verdana" charset="0"/>
                          <a:cs typeface="Arial" panose="020B0604020202020204" pitchFamily="34" charset="0"/>
                        </a:rPr>
                        <a:t>Tipologia costi per output</a:t>
                      </a:r>
                      <a:endParaRPr lang="it-IT" sz="2200" dirty="0">
                        <a:solidFill>
                          <a:schemeClr val="bg1"/>
                        </a:solidFill>
                        <a:effectLst/>
                        <a:latin typeface="Arial" panose="020B0604020202020204" pitchFamily="34" charset="0"/>
                        <a:ea typeface="Verdana" charset="0"/>
                        <a:cs typeface="Arial" panose="020B0604020202020204" pitchFamily="34" charset="0"/>
                      </a:endParaRPr>
                    </a:p>
                  </a:txBody>
                  <a:tcPr marL="68580" marR="68580" marT="0" marB="0"/>
                </a:tc>
                <a:tc>
                  <a:txBody>
                    <a:bodyPr/>
                    <a:lstStyle/>
                    <a:p>
                      <a:pPr algn="ctr">
                        <a:spcAft>
                          <a:spcPts val="0"/>
                        </a:spcAft>
                      </a:pPr>
                      <a:r>
                        <a:rPr lang="it-IT" sz="2200" b="1" dirty="0">
                          <a:solidFill>
                            <a:schemeClr val="bg1"/>
                          </a:solidFill>
                          <a:effectLst/>
                          <a:latin typeface="Arial" panose="020B0604020202020204" pitchFamily="34" charset="0"/>
                          <a:ea typeface="Verdana" charset="0"/>
                          <a:cs typeface="Arial" panose="020B0604020202020204" pitchFamily="34" charset="0"/>
                        </a:rPr>
                        <a:t>Esempi</a:t>
                      </a:r>
                      <a:endParaRPr lang="it-IT" sz="2200" dirty="0">
                        <a:solidFill>
                          <a:schemeClr val="bg1"/>
                        </a:solidFill>
                        <a:effectLst/>
                        <a:latin typeface="Arial" panose="020B0604020202020204" pitchFamily="34" charset="0"/>
                        <a:ea typeface="Verdana" charset="0"/>
                        <a:cs typeface="Arial" panose="020B0604020202020204" pitchFamily="34" charset="0"/>
                      </a:endParaRPr>
                    </a:p>
                  </a:txBody>
                  <a:tcPr marL="68580" marR="68580" marT="0" marB="0"/>
                </a:tc>
                <a:extLst>
                  <a:ext uri="{0D108BD9-81ED-4DB2-BD59-A6C34878D82A}">
                    <a16:rowId xmlns:a16="http://schemas.microsoft.com/office/drawing/2014/main" val="2691938745"/>
                  </a:ext>
                </a:extLst>
              </a:tr>
              <a:tr h="711150">
                <a:tc>
                  <a:txBody>
                    <a:bodyPr/>
                    <a:lstStyle/>
                    <a:p>
                      <a:pPr>
                        <a:spcAft>
                          <a:spcPts val="0"/>
                        </a:spcAft>
                      </a:pPr>
                      <a:r>
                        <a:rPr lang="it-IT" sz="2200" b="1" dirty="0">
                          <a:effectLst/>
                          <a:latin typeface="Arial" panose="020B0604020202020204" pitchFamily="34" charset="0"/>
                          <a:ea typeface="Verdana" charset="0"/>
                          <a:cs typeface="Arial" panose="020B0604020202020204" pitchFamily="34" charset="0"/>
                        </a:rPr>
                        <a:t>1) costi delle attività</a:t>
                      </a:r>
                    </a:p>
                  </a:txBody>
                  <a:tcPr marL="68580" marR="68580" marT="0" marB="0"/>
                </a:tc>
                <a:tc>
                  <a:txBody>
                    <a:bodyPr/>
                    <a:lstStyle/>
                    <a:p>
                      <a:pPr>
                        <a:spcAft>
                          <a:spcPts val="0"/>
                        </a:spcAft>
                      </a:pPr>
                      <a:r>
                        <a:rPr lang="it-IT" sz="2200" b="0" dirty="0">
                          <a:effectLst/>
                          <a:latin typeface="Arial" panose="020B0604020202020204" pitchFamily="34" charset="0"/>
                          <a:ea typeface="Verdana" charset="0"/>
                          <a:cs typeface="Arial" panose="020B0604020202020204" pitchFamily="34" charset="0"/>
                        </a:rPr>
                        <a:t>Costo per l’attività di sala operatoria della Neurochirurgia in termini di personale, farmaci, presidi, ecc.</a:t>
                      </a:r>
                    </a:p>
                  </a:txBody>
                  <a:tcPr marL="68580" marR="68580" marT="0" marB="0"/>
                </a:tc>
                <a:extLst>
                  <a:ext uri="{0D108BD9-81ED-4DB2-BD59-A6C34878D82A}">
                    <a16:rowId xmlns:a16="http://schemas.microsoft.com/office/drawing/2014/main" val="4028912787"/>
                  </a:ext>
                </a:extLst>
              </a:tr>
            </a:tbl>
          </a:graphicData>
        </a:graphic>
      </p:graphicFrame>
      <p:graphicFrame>
        <p:nvGraphicFramePr>
          <p:cNvPr id="3" name="Tabella 2">
            <a:extLst>
              <a:ext uri="{FF2B5EF4-FFF2-40B4-BE49-F238E27FC236}">
                <a16:creationId xmlns:a16="http://schemas.microsoft.com/office/drawing/2014/main" id="{73811410-C4D6-5E91-FF19-40D23901FF0B}"/>
              </a:ext>
            </a:extLst>
          </p:cNvPr>
          <p:cNvGraphicFramePr>
            <a:graphicFrameLocks noGrp="1"/>
          </p:cNvGraphicFramePr>
          <p:nvPr>
            <p:extLst>
              <p:ext uri="{D42A27DB-BD31-4B8C-83A1-F6EECF244321}">
                <p14:modId xmlns:p14="http://schemas.microsoft.com/office/powerpoint/2010/main" val="3201674444"/>
              </p:ext>
            </p:extLst>
          </p:nvPr>
        </p:nvGraphicFramePr>
        <p:xfrm>
          <a:off x="182044" y="4795591"/>
          <a:ext cx="11860487" cy="769441"/>
        </p:xfrm>
        <a:graphic>
          <a:graphicData uri="http://schemas.openxmlformats.org/drawingml/2006/table">
            <a:tbl>
              <a:tblPr firstRow="1" bandRow="1">
                <a:tableStyleId>{5C22544A-7EE6-4342-B048-85BDC9FD1C3A}</a:tableStyleId>
              </a:tblPr>
              <a:tblGrid>
                <a:gridCol w="3625025">
                  <a:extLst>
                    <a:ext uri="{9D8B030D-6E8A-4147-A177-3AD203B41FA5}">
                      <a16:colId xmlns:a16="http://schemas.microsoft.com/office/drawing/2014/main" val="331299370"/>
                    </a:ext>
                  </a:extLst>
                </a:gridCol>
                <a:gridCol w="8235462">
                  <a:extLst>
                    <a:ext uri="{9D8B030D-6E8A-4147-A177-3AD203B41FA5}">
                      <a16:colId xmlns:a16="http://schemas.microsoft.com/office/drawing/2014/main" val="3550824855"/>
                    </a:ext>
                  </a:extLst>
                </a:gridCol>
              </a:tblGrid>
              <a:tr h="769441">
                <a:tc>
                  <a:txBody>
                    <a:bodyPr/>
                    <a:lstStyle/>
                    <a:p>
                      <a:pPr>
                        <a:spcAft>
                          <a:spcPts val="0"/>
                        </a:spcAft>
                      </a:pPr>
                      <a:r>
                        <a:rPr lang="it-IT" sz="2200" dirty="0">
                          <a:solidFill>
                            <a:schemeClr val="tx1"/>
                          </a:solidFill>
                          <a:effectLst/>
                          <a:latin typeface="Arial" panose="020B0604020202020204" pitchFamily="34" charset="0"/>
                          <a:ea typeface="Verdana" charset="0"/>
                          <a:cs typeface="Arial" panose="020B0604020202020204" pitchFamily="34" charset="0"/>
                        </a:rPr>
                        <a:t>2) costi delle prestazioni</a:t>
                      </a:r>
                    </a:p>
                  </a:txBody>
                  <a:tcPr marL="68580" marR="68580" marT="0" marB="0">
                    <a:solidFill>
                      <a:schemeClr val="accent1">
                        <a:lumMod val="20000"/>
                        <a:lumOff val="80000"/>
                      </a:schemeClr>
                    </a:solidFill>
                  </a:tcPr>
                </a:tc>
                <a:tc>
                  <a:txBody>
                    <a:bodyPr/>
                    <a:lstStyle/>
                    <a:p>
                      <a:pPr>
                        <a:spcAft>
                          <a:spcPts val="0"/>
                        </a:spcAft>
                      </a:pPr>
                      <a:r>
                        <a:rPr lang="it-IT" sz="2200" b="0" dirty="0">
                          <a:solidFill>
                            <a:schemeClr val="tx1"/>
                          </a:solidFill>
                          <a:effectLst/>
                          <a:latin typeface="Arial" panose="020B0604020202020204" pitchFamily="34" charset="0"/>
                          <a:ea typeface="Verdana" charset="0"/>
                          <a:cs typeface="Arial" panose="020B0604020202020204" pitchFamily="34" charset="0"/>
                        </a:rPr>
                        <a:t>Costo per la prestazione in sala operatoria (es.: craniotomia) della Neurochirurgia in termini di personale, farmaci, presidi, ecc.</a:t>
                      </a:r>
                    </a:p>
                  </a:txBody>
                  <a:tcPr marL="68580" marR="68580" marT="0" marB="0">
                    <a:solidFill>
                      <a:schemeClr val="accent1">
                        <a:lumMod val="20000"/>
                        <a:lumOff val="80000"/>
                      </a:schemeClr>
                    </a:solidFill>
                  </a:tcPr>
                </a:tc>
                <a:extLst>
                  <a:ext uri="{0D108BD9-81ED-4DB2-BD59-A6C34878D82A}">
                    <a16:rowId xmlns:a16="http://schemas.microsoft.com/office/drawing/2014/main" val="2941152467"/>
                  </a:ext>
                </a:extLst>
              </a:tr>
            </a:tbl>
          </a:graphicData>
        </a:graphic>
      </p:graphicFrame>
      <p:graphicFrame>
        <p:nvGraphicFramePr>
          <p:cNvPr id="4" name="Tabella 3">
            <a:extLst>
              <a:ext uri="{FF2B5EF4-FFF2-40B4-BE49-F238E27FC236}">
                <a16:creationId xmlns:a16="http://schemas.microsoft.com/office/drawing/2014/main" id="{912F7E5E-8927-75FE-F159-3ACA611F30BD}"/>
              </a:ext>
            </a:extLst>
          </p:cNvPr>
          <p:cNvGraphicFramePr>
            <a:graphicFrameLocks noGrp="1"/>
          </p:cNvGraphicFramePr>
          <p:nvPr>
            <p:extLst>
              <p:ext uri="{D42A27DB-BD31-4B8C-83A1-F6EECF244321}">
                <p14:modId xmlns:p14="http://schemas.microsoft.com/office/powerpoint/2010/main" val="929338944"/>
              </p:ext>
            </p:extLst>
          </p:nvPr>
        </p:nvGraphicFramePr>
        <p:xfrm>
          <a:off x="182046" y="5622291"/>
          <a:ext cx="11860486" cy="1091029"/>
        </p:xfrm>
        <a:graphic>
          <a:graphicData uri="http://schemas.openxmlformats.org/drawingml/2006/table">
            <a:tbl>
              <a:tblPr firstRow="1" bandRow="1">
                <a:tableStyleId>{5C22544A-7EE6-4342-B048-85BDC9FD1C3A}</a:tableStyleId>
              </a:tblPr>
              <a:tblGrid>
                <a:gridCol w="3625023">
                  <a:extLst>
                    <a:ext uri="{9D8B030D-6E8A-4147-A177-3AD203B41FA5}">
                      <a16:colId xmlns:a16="http://schemas.microsoft.com/office/drawing/2014/main" val="3532585028"/>
                    </a:ext>
                  </a:extLst>
                </a:gridCol>
                <a:gridCol w="8235463">
                  <a:extLst>
                    <a:ext uri="{9D8B030D-6E8A-4147-A177-3AD203B41FA5}">
                      <a16:colId xmlns:a16="http://schemas.microsoft.com/office/drawing/2014/main" val="889046406"/>
                    </a:ext>
                  </a:extLst>
                </a:gridCol>
              </a:tblGrid>
              <a:tr h="1091029">
                <a:tc>
                  <a:txBody>
                    <a:bodyPr/>
                    <a:lstStyle/>
                    <a:p>
                      <a:pPr>
                        <a:spcAft>
                          <a:spcPts val="0"/>
                        </a:spcAft>
                      </a:pPr>
                      <a:r>
                        <a:rPr lang="it-IT" sz="2200" dirty="0">
                          <a:solidFill>
                            <a:schemeClr val="tx1"/>
                          </a:solidFill>
                          <a:effectLst/>
                          <a:latin typeface="Arial" panose="020B0604020202020204" pitchFamily="34" charset="0"/>
                          <a:ea typeface="Verdana" charset="0"/>
                          <a:cs typeface="Arial" panose="020B0604020202020204" pitchFamily="34" charset="0"/>
                        </a:rPr>
                        <a:t>3) costi per utente</a:t>
                      </a:r>
                    </a:p>
                  </a:txBody>
                  <a:tcPr marL="68580" marR="68580" marT="0" marB="0">
                    <a:solidFill>
                      <a:schemeClr val="tx2">
                        <a:lumMod val="20000"/>
                        <a:lumOff val="80000"/>
                      </a:schemeClr>
                    </a:solidFill>
                  </a:tcPr>
                </a:tc>
                <a:tc>
                  <a:txBody>
                    <a:bodyPr/>
                    <a:lstStyle/>
                    <a:p>
                      <a:pPr algn="just">
                        <a:spcAft>
                          <a:spcPts val="0"/>
                        </a:spcAft>
                      </a:pPr>
                      <a:r>
                        <a:rPr lang="it-IT" sz="2200" b="0" dirty="0">
                          <a:solidFill>
                            <a:schemeClr val="tx1"/>
                          </a:solidFill>
                          <a:effectLst/>
                          <a:latin typeface="Arial" panose="020B0604020202020204" pitchFamily="34" charset="0"/>
                          <a:ea typeface="Verdana" charset="0"/>
                          <a:cs typeface="Arial" panose="020B0604020202020204" pitchFamily="34" charset="0"/>
                        </a:rPr>
                        <a:t>Costo per la prestazione in sala operatoria (es.: craniotomia) della Neurochirurgia in termini di personale, farmaci, presidi, ecc. per un determinato paziente</a:t>
                      </a:r>
                    </a:p>
                  </a:txBody>
                  <a:tcPr marL="68580" marR="68580" marT="0" marB="0">
                    <a:solidFill>
                      <a:schemeClr val="tx2">
                        <a:lumMod val="20000"/>
                        <a:lumOff val="80000"/>
                      </a:schemeClr>
                    </a:solidFill>
                  </a:tcPr>
                </a:tc>
                <a:extLst>
                  <a:ext uri="{0D108BD9-81ED-4DB2-BD59-A6C34878D82A}">
                    <a16:rowId xmlns:a16="http://schemas.microsoft.com/office/drawing/2014/main" val="3846753927"/>
                  </a:ext>
                </a:extLst>
              </a:tr>
            </a:tbl>
          </a:graphicData>
        </a:graphic>
      </p:graphicFrame>
      <p:pic>
        <p:nvPicPr>
          <p:cNvPr id="5" name="Immagine 4">
            <a:extLst>
              <a:ext uri="{FF2B5EF4-FFF2-40B4-BE49-F238E27FC236}">
                <a16:creationId xmlns:a16="http://schemas.microsoft.com/office/drawing/2014/main" id="{983DF79F-0577-8672-5DEB-FDC00AE28475}"/>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4054882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p:cNvSpPr>
          <p:nvPr/>
        </p:nvSpPr>
        <p:spPr bwMode="auto">
          <a:xfrm>
            <a:off x="182044" y="1066976"/>
            <a:ext cx="11827911" cy="937667"/>
          </a:xfrm>
          <a:prstGeom prst="rect">
            <a:avLst/>
          </a:prstGeom>
          <a:noFill/>
          <a:ln w="9525">
            <a:noFill/>
            <a:miter lim="800000"/>
            <a:headEnd/>
            <a:tailEnd/>
          </a:ln>
        </p:spPr>
        <p:txBody>
          <a:bodyPr anchor="ctr">
            <a:prstTxWarp prst="textNoShape">
              <a:avLst/>
            </a:prstTxWarp>
          </a:bodyPr>
          <a:lstStyle/>
          <a:p>
            <a:pPr algn="just"/>
            <a:r>
              <a:rPr lang="it-IT" sz="2200" b="1" dirty="0">
                <a:latin typeface="Arial" panose="020B0604020202020204" pitchFamily="34" charset="0"/>
                <a:ea typeface="Verdana" charset="0"/>
                <a:cs typeface="Arial" panose="020B0604020202020204" pitchFamily="34" charset="0"/>
              </a:rPr>
              <a:t>I costi per attività (Health Activity </a:t>
            </a:r>
            <a:r>
              <a:rPr lang="it-IT" sz="2200" b="1" dirty="0" err="1">
                <a:latin typeface="Arial" panose="020B0604020202020204" pitchFamily="34" charset="0"/>
                <a:ea typeface="Verdana" charset="0"/>
                <a:cs typeface="Arial" panose="020B0604020202020204" pitchFamily="34" charset="0"/>
              </a:rPr>
              <a:t>Costing</a:t>
            </a:r>
            <a:r>
              <a:rPr lang="it-IT" sz="2200" b="1" dirty="0">
                <a:latin typeface="Arial" panose="020B0604020202020204" pitchFamily="34" charset="0"/>
                <a:ea typeface="Verdana" charset="0"/>
                <a:cs typeface="Arial" panose="020B0604020202020204" pitchFamily="34" charset="0"/>
              </a:rPr>
              <a:t>) sono necessari perché non bastano i dati tradizionali della contabilità analitica per determinare i costi per output. Ad esempio: qual è il costo per gg. di ricovero di ogni reparto utilizzando solo i centri di costo?</a:t>
            </a:r>
          </a:p>
        </p:txBody>
      </p:sp>
      <p:sp>
        <p:nvSpPr>
          <p:cNvPr id="8" name="Rettangolo 7">
            <a:extLst>
              <a:ext uri="{FF2B5EF4-FFF2-40B4-BE49-F238E27FC236}">
                <a16:creationId xmlns:a16="http://schemas.microsoft.com/office/drawing/2014/main" id="{E757AA00-F35E-3391-8CBD-8AF04D497B1A}"/>
              </a:ext>
            </a:extLst>
          </p:cNvPr>
          <p:cNvSpPr/>
          <p:nvPr/>
        </p:nvSpPr>
        <p:spPr>
          <a:xfrm>
            <a:off x="8750528" y="2314170"/>
            <a:ext cx="3259427" cy="3816429"/>
          </a:xfrm>
          <a:prstGeom prst="rect">
            <a:avLst/>
          </a:prstGeom>
        </p:spPr>
        <p:txBody>
          <a:bodyPr wrap="square">
            <a:spAutoFit/>
          </a:bodyPr>
          <a:lstStyle/>
          <a:p>
            <a:pPr algn="just"/>
            <a:r>
              <a:rPr lang="it-IT" sz="2200" dirty="0">
                <a:latin typeface="Arial" panose="020B0604020202020204" pitchFamily="34" charset="0"/>
                <a:ea typeface="DengXian" charset="-122"/>
                <a:cs typeface="Arial" panose="020B0604020202020204" pitchFamily="34" charset="0"/>
              </a:rPr>
              <a:t>PROBLEMI:</a:t>
            </a:r>
          </a:p>
          <a:p>
            <a:pPr algn="just"/>
            <a:r>
              <a:rPr lang="it-IT" sz="2200" dirty="0">
                <a:latin typeface="Arial" panose="020B0604020202020204" pitchFamily="34" charset="0"/>
                <a:ea typeface="DengXian" charset="-122"/>
                <a:cs typeface="Arial" panose="020B0604020202020204" pitchFamily="34" charset="0"/>
              </a:rPr>
              <a:t>1-Per alcuni centri vi è l’impossibilità di definire il costo per giornata di ricovero</a:t>
            </a:r>
          </a:p>
          <a:p>
            <a:pPr algn="just"/>
            <a:r>
              <a:rPr lang="it-IT" sz="2200" dirty="0">
                <a:latin typeface="Arial" panose="020B0604020202020204" pitchFamily="34" charset="0"/>
                <a:ea typeface="DengXian" charset="-122"/>
                <a:cs typeface="Arial" panose="020B0604020202020204" pitchFamily="34" charset="0"/>
              </a:rPr>
              <a:t>2-non può essere verificata la correttezza dei valori</a:t>
            </a:r>
          </a:p>
          <a:p>
            <a:pPr algn="just"/>
            <a:r>
              <a:rPr lang="it-IT" sz="2200" dirty="0">
                <a:latin typeface="Arial" panose="020B0604020202020204" pitchFamily="34" charset="0"/>
                <a:ea typeface="DengXian" charset="-122"/>
                <a:cs typeface="Arial" panose="020B0604020202020204" pitchFamily="34" charset="0"/>
              </a:rPr>
              <a:t>3-Non è possibile collegare direttamente centri di costo e output</a:t>
            </a:r>
          </a:p>
        </p:txBody>
      </p:sp>
      <p:sp>
        <p:nvSpPr>
          <p:cNvPr id="9" name="Rectangle 2">
            <a:extLst>
              <a:ext uri="{FF2B5EF4-FFF2-40B4-BE49-F238E27FC236}">
                <a16:creationId xmlns:a16="http://schemas.microsoft.com/office/drawing/2014/main" id="{EAFAACF3-47A1-3F2D-FD79-CBA2744725CD}"/>
              </a:ext>
            </a:extLst>
          </p:cNvPr>
          <p:cNvSpPr txBox="1">
            <a:spLocks/>
          </p:cNvSpPr>
          <p:nvPr/>
        </p:nvSpPr>
        <p:spPr bwMode="auto">
          <a:xfrm>
            <a:off x="246185" y="254977"/>
            <a:ext cx="9747559" cy="527132"/>
          </a:xfrm>
          <a:prstGeom prst="rect">
            <a:avLst/>
          </a:prstGeom>
          <a:noFill/>
          <a:ln w="9525">
            <a:noFill/>
            <a:miter lim="800000"/>
            <a:headEnd/>
            <a:tailEnd/>
          </a:ln>
        </p:spPr>
        <p:txBody>
          <a:bodyPr anchor="ctr">
            <a:prstTxWarp prst="textNoShape">
              <a:avLst/>
            </a:prstTxWarp>
          </a:bodyPr>
          <a:lstStyle/>
          <a:p>
            <a:pPr algn="just">
              <a:lnSpc>
                <a:spcPct val="100000"/>
              </a:lnSpc>
              <a:spcBef>
                <a:spcPct val="0"/>
              </a:spcBef>
              <a:buFontTx/>
              <a:buNone/>
            </a:pPr>
            <a:r>
              <a:rPr lang="it-IT" sz="3600" b="1" i="1" dirty="0">
                <a:solidFill>
                  <a:srgbClr val="C00000"/>
                </a:solidFill>
                <a:latin typeface="Arial" panose="020B0604020202020204" pitchFamily="34" charset="0"/>
                <a:ea typeface="ＭＳ Ｐゴシック" charset="-128"/>
                <a:cs typeface="Arial" panose="020B0604020202020204" pitchFamily="34" charset="0"/>
              </a:rPr>
              <a:t>Premessa</a:t>
            </a:r>
          </a:p>
        </p:txBody>
      </p:sp>
      <p:graphicFrame>
        <p:nvGraphicFramePr>
          <p:cNvPr id="2" name="Tabella 1">
            <a:extLst>
              <a:ext uri="{FF2B5EF4-FFF2-40B4-BE49-F238E27FC236}">
                <a16:creationId xmlns:a16="http://schemas.microsoft.com/office/drawing/2014/main" id="{09183693-2C37-0AAE-AC10-2A0A62E8ACD2}"/>
              </a:ext>
            </a:extLst>
          </p:cNvPr>
          <p:cNvGraphicFramePr>
            <a:graphicFrameLocks noGrp="1"/>
          </p:cNvGraphicFramePr>
          <p:nvPr>
            <p:extLst>
              <p:ext uri="{D42A27DB-BD31-4B8C-83A1-F6EECF244321}">
                <p14:modId xmlns:p14="http://schemas.microsoft.com/office/powerpoint/2010/main" val="2668614653"/>
              </p:ext>
            </p:extLst>
          </p:nvPr>
        </p:nvGraphicFramePr>
        <p:xfrm>
          <a:off x="158261" y="2319452"/>
          <a:ext cx="3385039" cy="4053840"/>
        </p:xfrm>
        <a:graphic>
          <a:graphicData uri="http://schemas.openxmlformats.org/drawingml/2006/table">
            <a:tbl>
              <a:tblPr firstRow="1" firstCol="1" bandRow="1"/>
              <a:tblGrid>
                <a:gridCol w="3385039">
                  <a:extLst>
                    <a:ext uri="{9D8B030D-6E8A-4147-A177-3AD203B41FA5}">
                      <a16:colId xmlns:a16="http://schemas.microsoft.com/office/drawing/2014/main" val="3202290388"/>
                    </a:ext>
                  </a:extLst>
                </a:gridCol>
              </a:tblGrid>
              <a:tr h="186622">
                <a:tc>
                  <a:txBody>
                    <a:bodyPr/>
                    <a:lstStyle/>
                    <a:p>
                      <a:pPr>
                        <a:spcAft>
                          <a:spcPts val="0"/>
                        </a:spcAft>
                      </a:pPr>
                      <a:r>
                        <a:rPr lang="it-IT" sz="1900" b="1" i="1" dirty="0">
                          <a:solidFill>
                            <a:schemeClr val="bg1"/>
                          </a:solidFill>
                          <a:effectLst/>
                          <a:latin typeface="Arial" panose="020B0604020202020204" pitchFamily="34" charset="0"/>
                          <a:ea typeface="Verdana" charset="0"/>
                          <a:cs typeface="Arial" panose="020B0604020202020204" pitchFamily="34" charset="0"/>
                        </a:rPr>
                        <a:t>Centri di costo </a:t>
                      </a:r>
                      <a:endParaRPr lang="it-IT" sz="1900" b="1" dirty="0">
                        <a:solidFill>
                          <a:schemeClr val="bg1"/>
                        </a:solidFill>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25994146"/>
                  </a:ext>
                </a:extLst>
              </a:tr>
              <a:tr h="234467">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Chirurgia 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68396402"/>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Chirurgia II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39409837"/>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Medicina 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05459681"/>
                  </a:ext>
                </a:extLst>
              </a:tr>
              <a:tr h="144016">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Medicina II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4912887"/>
                  </a:ext>
                </a:extLst>
              </a:tr>
              <a:tr h="249168">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Terapia intensiva</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05672831"/>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Blocco operatorio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98018395"/>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Laboratorio/radiologia</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69636452"/>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Poliambulatorio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61706096"/>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Pronto Soccorso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3398755"/>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Assistenza domiciliare</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11821149"/>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Unità infermieristica aziendale</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06981237"/>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Direzione sanitaria/SITRA</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1134377"/>
                  </a:ext>
                </a:extLst>
              </a:tr>
              <a:tr h="288032">
                <a:tc>
                  <a:txBody>
                    <a:bodyPr/>
                    <a:lstStyle/>
                    <a:p>
                      <a:pPr>
                        <a:spcAft>
                          <a:spcPts val="0"/>
                        </a:spcAft>
                      </a:pPr>
                      <a:r>
                        <a:rPr lang="it-IT" sz="1900" b="1" i="1" dirty="0">
                          <a:solidFill>
                            <a:srgbClr val="000000"/>
                          </a:solidFill>
                          <a:effectLst/>
                          <a:latin typeface="Arial" panose="020B0604020202020204" pitchFamily="34" charset="0"/>
                          <a:ea typeface="Verdana" charset="0"/>
                          <a:cs typeface="Arial" panose="020B0604020202020204" pitchFamily="34" charset="0"/>
                        </a:rPr>
                        <a:t>TOTALE AZIENDA</a:t>
                      </a: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14991909"/>
                  </a:ext>
                </a:extLst>
              </a:tr>
            </a:tbl>
          </a:graphicData>
        </a:graphic>
      </p:graphicFrame>
      <p:graphicFrame>
        <p:nvGraphicFramePr>
          <p:cNvPr id="4" name="Tabella 3">
            <a:extLst>
              <a:ext uri="{FF2B5EF4-FFF2-40B4-BE49-F238E27FC236}">
                <a16:creationId xmlns:a16="http://schemas.microsoft.com/office/drawing/2014/main" id="{43CDD94C-E712-A870-FF81-35ADA015300B}"/>
              </a:ext>
            </a:extLst>
          </p:cNvPr>
          <p:cNvGraphicFramePr>
            <a:graphicFrameLocks noGrp="1"/>
          </p:cNvGraphicFramePr>
          <p:nvPr>
            <p:extLst>
              <p:ext uri="{D42A27DB-BD31-4B8C-83A1-F6EECF244321}">
                <p14:modId xmlns:p14="http://schemas.microsoft.com/office/powerpoint/2010/main" val="1269962351"/>
              </p:ext>
            </p:extLst>
          </p:nvPr>
        </p:nvGraphicFramePr>
        <p:xfrm>
          <a:off x="3573851" y="2319452"/>
          <a:ext cx="1321014" cy="4053840"/>
        </p:xfrm>
        <a:graphic>
          <a:graphicData uri="http://schemas.openxmlformats.org/drawingml/2006/table">
            <a:tbl>
              <a:tblPr firstRow="1" firstCol="1" bandRow="1"/>
              <a:tblGrid>
                <a:gridCol w="1321014">
                  <a:extLst>
                    <a:ext uri="{9D8B030D-6E8A-4147-A177-3AD203B41FA5}">
                      <a16:colId xmlns:a16="http://schemas.microsoft.com/office/drawing/2014/main" val="606613587"/>
                    </a:ext>
                  </a:extLst>
                </a:gridCol>
              </a:tblGrid>
              <a:tr h="186622">
                <a:tc>
                  <a:txBody>
                    <a:bodyPr/>
                    <a:lstStyle/>
                    <a:p>
                      <a:pPr algn="ctr">
                        <a:spcAft>
                          <a:spcPts val="0"/>
                        </a:spcAft>
                      </a:pPr>
                      <a:r>
                        <a:rPr lang="it-IT" sz="1900" b="1" i="1" dirty="0">
                          <a:solidFill>
                            <a:schemeClr val="bg1"/>
                          </a:solidFill>
                          <a:effectLst/>
                          <a:latin typeface="Arial" panose="020B0604020202020204" pitchFamily="34" charset="0"/>
                          <a:ea typeface="Verdana" charset="0"/>
                          <a:cs typeface="Arial" panose="020B0604020202020204" pitchFamily="34" charset="0"/>
                        </a:rPr>
                        <a:t>Spesa(</a:t>
                      </a:r>
                      <a:r>
                        <a:rPr lang="it-IT" sz="1900" b="1" i="1" dirty="0" err="1">
                          <a:solidFill>
                            <a:schemeClr val="bg1"/>
                          </a:solidFill>
                          <a:effectLst/>
                          <a:latin typeface="Arial" panose="020B0604020202020204" pitchFamily="34" charset="0"/>
                          <a:ea typeface="Verdana" charset="0"/>
                          <a:cs typeface="Arial" panose="020B0604020202020204" pitchFamily="34" charset="0"/>
                        </a:rPr>
                        <a:t>S</a:t>
                      </a:r>
                      <a:r>
                        <a:rPr lang="it-IT" sz="1900" b="1" i="1" dirty="0">
                          <a:solidFill>
                            <a:schemeClr val="bg1"/>
                          </a:solidFill>
                          <a:effectLst/>
                          <a:latin typeface="Arial" panose="020B0604020202020204" pitchFamily="34" charset="0"/>
                          <a:ea typeface="Verdana" charset="0"/>
                          <a:cs typeface="Arial" panose="020B0604020202020204" pitchFamily="34" charset="0"/>
                        </a:rPr>
                        <a:t>)</a:t>
                      </a:r>
                      <a:endParaRPr lang="it-IT" sz="1900" b="1" dirty="0">
                        <a:solidFill>
                          <a:schemeClr val="bg1"/>
                        </a:solidFill>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328967557"/>
                  </a:ext>
                </a:extLst>
              </a:tr>
              <a:tr h="234467">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84967602"/>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730.000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1810828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820.000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19944063"/>
                  </a:ext>
                </a:extLst>
              </a:tr>
              <a:tr h="144016">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420.000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79543618"/>
                  </a:ext>
                </a:extLst>
              </a:tr>
              <a:tr h="249168">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630.000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94413745"/>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810.000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3124849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90.000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06685152"/>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890.000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0674934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890.000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79953910"/>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950.000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12304703"/>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1.580.000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38888312"/>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190.000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73328080"/>
                  </a:ext>
                </a:extLst>
              </a:tr>
              <a:tr h="288032">
                <a:tc>
                  <a:txBody>
                    <a:bodyPr/>
                    <a:lstStyle/>
                    <a:p>
                      <a:pPr algn="r">
                        <a:spcAft>
                          <a:spcPts val="0"/>
                        </a:spcAft>
                      </a:pPr>
                      <a:r>
                        <a:rPr lang="it-IT" sz="1900" b="1" i="1" dirty="0">
                          <a:solidFill>
                            <a:srgbClr val="000000"/>
                          </a:solidFill>
                          <a:effectLst/>
                          <a:latin typeface="Arial" panose="020B0604020202020204" pitchFamily="34" charset="0"/>
                          <a:ea typeface="Verdana" charset="0"/>
                          <a:cs typeface="Arial" panose="020B0604020202020204" pitchFamily="34" charset="0"/>
                        </a:rPr>
                        <a:t>8.000.000</a:t>
                      </a: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15610649"/>
                  </a:ext>
                </a:extLst>
              </a:tr>
            </a:tbl>
          </a:graphicData>
        </a:graphic>
      </p:graphicFrame>
      <p:graphicFrame>
        <p:nvGraphicFramePr>
          <p:cNvPr id="5" name="Tabella 4">
            <a:extLst>
              <a:ext uri="{FF2B5EF4-FFF2-40B4-BE49-F238E27FC236}">
                <a16:creationId xmlns:a16="http://schemas.microsoft.com/office/drawing/2014/main" id="{01864BF1-1F05-E77A-200B-BA15669BF3AE}"/>
              </a:ext>
            </a:extLst>
          </p:cNvPr>
          <p:cNvGraphicFramePr>
            <a:graphicFrameLocks noGrp="1"/>
          </p:cNvGraphicFramePr>
          <p:nvPr>
            <p:extLst>
              <p:ext uri="{D42A27DB-BD31-4B8C-83A1-F6EECF244321}">
                <p14:modId xmlns:p14="http://schemas.microsoft.com/office/powerpoint/2010/main" val="2714040213"/>
              </p:ext>
            </p:extLst>
          </p:nvPr>
        </p:nvGraphicFramePr>
        <p:xfrm>
          <a:off x="4916342" y="2319452"/>
          <a:ext cx="1968036" cy="4053840"/>
        </p:xfrm>
        <a:graphic>
          <a:graphicData uri="http://schemas.openxmlformats.org/drawingml/2006/table">
            <a:tbl>
              <a:tblPr firstRow="1" firstCol="1" bandRow="1"/>
              <a:tblGrid>
                <a:gridCol w="1968036">
                  <a:extLst>
                    <a:ext uri="{9D8B030D-6E8A-4147-A177-3AD203B41FA5}">
                      <a16:colId xmlns:a16="http://schemas.microsoft.com/office/drawing/2014/main" val="1570574805"/>
                    </a:ext>
                  </a:extLst>
                </a:gridCol>
              </a:tblGrid>
              <a:tr h="186622">
                <a:tc>
                  <a:txBody>
                    <a:bodyPr/>
                    <a:lstStyle/>
                    <a:p>
                      <a:pPr algn="ctr">
                        <a:spcAft>
                          <a:spcPts val="0"/>
                        </a:spcAft>
                      </a:pPr>
                      <a:r>
                        <a:rPr lang="it-IT" sz="1900" b="1" i="1" dirty="0">
                          <a:solidFill>
                            <a:schemeClr val="bg1"/>
                          </a:solidFill>
                          <a:effectLst/>
                          <a:latin typeface="Arial" panose="020B0604020202020204" pitchFamily="34" charset="0"/>
                          <a:ea typeface="Verdana" charset="0"/>
                          <a:cs typeface="Arial" panose="020B0604020202020204" pitchFamily="34" charset="0"/>
                        </a:rPr>
                        <a:t>GG. ricovero(G)</a:t>
                      </a:r>
                      <a:endParaRPr lang="it-IT" sz="1900" b="1" dirty="0">
                        <a:solidFill>
                          <a:schemeClr val="bg1"/>
                        </a:solidFill>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3575015100"/>
                  </a:ext>
                </a:extLst>
              </a:tr>
              <a:tr h="234467">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3.000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96679279"/>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6.500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3908120"/>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9.300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0495401"/>
                  </a:ext>
                </a:extLst>
              </a:tr>
              <a:tr h="144016">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2.500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51775044"/>
                  </a:ext>
                </a:extLst>
              </a:tr>
              <a:tr h="249168">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1.100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4011365"/>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 </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9398347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 </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5615626"/>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 </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88947092"/>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 </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57179540"/>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 </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26763943"/>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 </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28663953"/>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 </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85630333"/>
                  </a:ext>
                </a:extLst>
              </a:tr>
              <a:tr h="288032">
                <a:tc>
                  <a:txBody>
                    <a:bodyPr/>
                    <a:lstStyle/>
                    <a:p>
                      <a:pPr algn="r">
                        <a:spcAft>
                          <a:spcPts val="0"/>
                        </a:spcAft>
                      </a:pPr>
                      <a:r>
                        <a:rPr lang="it-IT" sz="1900" b="1" i="1" dirty="0">
                          <a:solidFill>
                            <a:srgbClr val="000000"/>
                          </a:solidFill>
                          <a:effectLst/>
                          <a:latin typeface="Arial" panose="020B0604020202020204" pitchFamily="34" charset="0"/>
                          <a:ea typeface="Verdana" charset="0"/>
                          <a:cs typeface="Arial" panose="020B0604020202020204" pitchFamily="34" charset="0"/>
                        </a:rPr>
                        <a:t>22.400</a:t>
                      </a: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54313975"/>
                  </a:ext>
                </a:extLst>
              </a:tr>
            </a:tbl>
          </a:graphicData>
        </a:graphic>
      </p:graphicFrame>
      <p:graphicFrame>
        <p:nvGraphicFramePr>
          <p:cNvPr id="10" name="Tabella 9">
            <a:extLst>
              <a:ext uri="{FF2B5EF4-FFF2-40B4-BE49-F238E27FC236}">
                <a16:creationId xmlns:a16="http://schemas.microsoft.com/office/drawing/2014/main" id="{45812C42-C235-77AA-9583-16C09BB1967B}"/>
              </a:ext>
            </a:extLst>
          </p:cNvPr>
          <p:cNvGraphicFramePr>
            <a:graphicFrameLocks noGrp="1"/>
          </p:cNvGraphicFramePr>
          <p:nvPr>
            <p:extLst>
              <p:ext uri="{D42A27DB-BD31-4B8C-83A1-F6EECF244321}">
                <p14:modId xmlns:p14="http://schemas.microsoft.com/office/powerpoint/2010/main" val="865511453"/>
              </p:ext>
            </p:extLst>
          </p:nvPr>
        </p:nvGraphicFramePr>
        <p:xfrm>
          <a:off x="6912935" y="2319452"/>
          <a:ext cx="1809036" cy="4053840"/>
        </p:xfrm>
        <a:graphic>
          <a:graphicData uri="http://schemas.openxmlformats.org/drawingml/2006/table">
            <a:tbl>
              <a:tblPr firstRow="1" firstCol="1" bandRow="1"/>
              <a:tblGrid>
                <a:gridCol w="1809036">
                  <a:extLst>
                    <a:ext uri="{9D8B030D-6E8A-4147-A177-3AD203B41FA5}">
                      <a16:colId xmlns:a16="http://schemas.microsoft.com/office/drawing/2014/main" val="1614593498"/>
                    </a:ext>
                  </a:extLst>
                </a:gridCol>
              </a:tblGrid>
              <a:tr h="186622">
                <a:tc>
                  <a:txBody>
                    <a:bodyPr/>
                    <a:lstStyle/>
                    <a:p>
                      <a:pPr algn="ctr">
                        <a:spcAft>
                          <a:spcPts val="0"/>
                        </a:spcAft>
                      </a:pPr>
                      <a:r>
                        <a:rPr lang="it-IT" sz="1900" b="1" i="1" dirty="0">
                          <a:solidFill>
                            <a:schemeClr val="bg1"/>
                          </a:solidFill>
                          <a:effectLst/>
                          <a:latin typeface="Arial" panose="020B0604020202020204" pitchFamily="34" charset="0"/>
                          <a:ea typeface="Verdana" charset="0"/>
                          <a:cs typeface="Arial" panose="020B0604020202020204" pitchFamily="34" charset="0"/>
                        </a:rPr>
                        <a:t>Costo gg.(</a:t>
                      </a:r>
                      <a:r>
                        <a:rPr lang="it-IT" sz="1900" b="1" i="1" dirty="0" err="1">
                          <a:solidFill>
                            <a:schemeClr val="bg1"/>
                          </a:solidFill>
                          <a:effectLst/>
                          <a:latin typeface="Arial" panose="020B0604020202020204" pitchFamily="34" charset="0"/>
                          <a:ea typeface="Verdana" charset="0"/>
                          <a:cs typeface="Arial" panose="020B0604020202020204" pitchFamily="34" charset="0"/>
                        </a:rPr>
                        <a:t>S</a:t>
                      </a:r>
                      <a:r>
                        <a:rPr lang="it-IT" sz="1900" b="1" i="1" dirty="0">
                          <a:solidFill>
                            <a:schemeClr val="bg1"/>
                          </a:solidFill>
                          <a:effectLst/>
                          <a:latin typeface="Arial" panose="020B0604020202020204" pitchFamily="34" charset="0"/>
                          <a:ea typeface="Verdana" charset="0"/>
                          <a:cs typeface="Arial" panose="020B0604020202020204" pitchFamily="34" charset="0"/>
                        </a:rPr>
                        <a:t>/G)</a:t>
                      </a:r>
                      <a:endParaRPr lang="it-IT" sz="1900" b="1" dirty="0">
                        <a:solidFill>
                          <a:schemeClr val="bg1"/>
                        </a:solidFill>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533240852"/>
                  </a:ext>
                </a:extLst>
              </a:tr>
              <a:tr h="234467">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73026889"/>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112,3</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82021509"/>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88,2</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62947021"/>
                  </a:ext>
                </a:extLst>
              </a:tr>
              <a:tr h="144016">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168,0</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55778539"/>
                  </a:ext>
                </a:extLst>
              </a:tr>
              <a:tr h="249168">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572,7</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24173061"/>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62201816"/>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899440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86803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9744419"/>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6779929"/>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76340560"/>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65965247"/>
                  </a:ext>
                </a:extLst>
              </a:tr>
              <a:tr h="288032">
                <a:tc>
                  <a:txBody>
                    <a:bodyPr/>
                    <a:lstStyle/>
                    <a:p>
                      <a:pPr algn="r">
                        <a:spcAft>
                          <a:spcPts val="0"/>
                        </a:spcAft>
                      </a:pPr>
                      <a:r>
                        <a:rPr lang="it-IT" sz="1900" b="1" i="1" dirty="0">
                          <a:solidFill>
                            <a:srgbClr val="000000"/>
                          </a:solidFill>
                          <a:effectLst/>
                          <a:latin typeface="Arial" panose="020B0604020202020204" pitchFamily="34" charset="0"/>
                          <a:ea typeface="Verdana" charset="0"/>
                          <a:cs typeface="Arial" panose="020B0604020202020204" pitchFamily="34" charset="0"/>
                        </a:rPr>
                        <a:t>357,1</a:t>
                      </a: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24381002"/>
                  </a:ext>
                </a:extLst>
              </a:tr>
            </a:tbl>
          </a:graphicData>
        </a:graphic>
      </p:graphicFrame>
      <p:pic>
        <p:nvPicPr>
          <p:cNvPr id="6" name="Immagine 5">
            <a:extLst>
              <a:ext uri="{FF2B5EF4-FFF2-40B4-BE49-F238E27FC236}">
                <a16:creationId xmlns:a16="http://schemas.microsoft.com/office/drawing/2014/main" id="{0EC78B63-FFE4-7B61-849E-DEE5073B3621}"/>
              </a:ext>
            </a:extLst>
          </p:cNvPr>
          <p:cNvPicPr>
            <a:picLocks noChangeAspect="1"/>
          </p:cNvPicPr>
          <p:nvPr/>
        </p:nvPicPr>
        <p:blipFill>
          <a:blip r:embed="rId2"/>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148218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 calcmode="lin" valueType="num">
                                      <p:cBhvr additive="base">
                                        <p:cTn id="3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8">
                                            <p:txEl>
                                              <p:pRg st="1" end="1"/>
                                            </p:txEl>
                                          </p:spTgt>
                                        </p:tgtEl>
                                        <p:attrNameLst>
                                          <p:attrName>style.visibility</p:attrName>
                                        </p:attrNameLst>
                                      </p:cBhvr>
                                      <p:to>
                                        <p:strVal val="visible"/>
                                      </p:to>
                                    </p:set>
                                    <p:anim calcmode="lin" valueType="num">
                                      <p:cBhvr additive="base">
                                        <p:cTn id="4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8">
                                            <p:txEl>
                                              <p:pRg st="2" end="2"/>
                                            </p:txEl>
                                          </p:spTgt>
                                        </p:tgtEl>
                                        <p:attrNameLst>
                                          <p:attrName>style.visibility</p:attrName>
                                        </p:attrNameLst>
                                      </p:cBhvr>
                                      <p:to>
                                        <p:strVal val="visible"/>
                                      </p:to>
                                    </p:set>
                                    <p:anim calcmode="lin" valueType="num">
                                      <p:cBhvr additive="base">
                                        <p:cTn id="4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8">
                                            <p:txEl>
                                              <p:pRg st="3" end="3"/>
                                            </p:txEl>
                                          </p:spTgt>
                                        </p:tgtEl>
                                        <p:attrNameLst>
                                          <p:attrName>style.visibility</p:attrName>
                                        </p:attrNameLst>
                                      </p:cBhvr>
                                      <p:to>
                                        <p:strVal val="visible"/>
                                      </p:to>
                                    </p:set>
                                    <p:anim calcmode="lin" valueType="num">
                                      <p:cBhvr additive="base">
                                        <p:cTn id="53"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txBox="1">
            <a:spLocks/>
          </p:cNvSpPr>
          <p:nvPr/>
        </p:nvSpPr>
        <p:spPr bwMode="auto">
          <a:xfrm>
            <a:off x="826477" y="1384284"/>
            <a:ext cx="10401299" cy="4093323"/>
          </a:xfrm>
          <a:prstGeom prst="rect">
            <a:avLst/>
          </a:prstGeom>
          <a:noFill/>
          <a:ln w="9525">
            <a:noFill/>
            <a:miter lim="800000"/>
            <a:headEnd/>
            <a:tailEnd/>
          </a:ln>
        </p:spPr>
        <p:txBody>
          <a:bodyPr anchor="ctr">
            <a:prstTxWarp prst="textNoShape">
              <a:avLst/>
            </a:prstTxWarp>
          </a:bodyPr>
          <a:lstStyle/>
          <a:p>
            <a:pPr algn="ctr">
              <a:lnSpc>
                <a:spcPct val="100000"/>
              </a:lnSpc>
              <a:spcBef>
                <a:spcPct val="0"/>
              </a:spcBef>
              <a:buFontTx/>
              <a:buNone/>
            </a:pPr>
            <a:r>
              <a:rPr lang="it-IT" sz="6000" b="1" dirty="0">
                <a:solidFill>
                  <a:srgbClr val="C00000"/>
                </a:solidFill>
                <a:latin typeface="Arial" panose="020B0604020202020204" pitchFamily="34" charset="0"/>
                <a:ea typeface="ＭＳ Ｐゴシック" charset="-128"/>
                <a:cs typeface="Arial" panose="020B0604020202020204" pitchFamily="34" charset="0"/>
              </a:rPr>
              <a:t>La prima fase della determinazione dei costi:</a:t>
            </a:r>
          </a:p>
          <a:p>
            <a:pPr algn="ctr">
              <a:lnSpc>
                <a:spcPct val="100000"/>
              </a:lnSpc>
              <a:spcBef>
                <a:spcPct val="0"/>
              </a:spcBef>
              <a:buFontTx/>
              <a:buNone/>
            </a:pPr>
            <a:r>
              <a:rPr lang="it-IT" sz="6000" b="1" i="1" dirty="0">
                <a:solidFill>
                  <a:srgbClr val="C00000"/>
                </a:solidFill>
                <a:latin typeface="Arial" panose="020B0604020202020204" pitchFamily="34" charset="0"/>
                <a:ea typeface="ＭＳ Ｐゴシック" charset="-128"/>
                <a:cs typeface="Arial" panose="020B0604020202020204" pitchFamily="34" charset="0"/>
              </a:rPr>
              <a:t>i costi per attività</a:t>
            </a:r>
          </a:p>
          <a:p>
            <a:pPr algn="ctr">
              <a:lnSpc>
                <a:spcPct val="100000"/>
              </a:lnSpc>
              <a:spcBef>
                <a:spcPct val="0"/>
              </a:spcBef>
              <a:buFontTx/>
              <a:buNone/>
            </a:pPr>
            <a:r>
              <a:rPr lang="it-IT" sz="6000" b="1" i="1" dirty="0">
                <a:solidFill>
                  <a:srgbClr val="C00000"/>
                </a:solidFill>
                <a:latin typeface="Arial" panose="020B0604020202020204" pitchFamily="34" charset="0"/>
                <a:ea typeface="ＭＳ Ｐゴシック" charset="-128"/>
                <a:cs typeface="Arial" panose="020B0604020202020204" pitchFamily="34" charset="0"/>
              </a:rPr>
              <a:t>(Health Activity </a:t>
            </a:r>
            <a:r>
              <a:rPr lang="it-IT" sz="6000" b="1" i="1" dirty="0" err="1">
                <a:solidFill>
                  <a:srgbClr val="C00000"/>
                </a:solidFill>
                <a:latin typeface="Arial" panose="020B0604020202020204" pitchFamily="34" charset="0"/>
                <a:ea typeface="ＭＳ Ｐゴシック" charset="-128"/>
                <a:cs typeface="Arial" panose="020B0604020202020204" pitchFamily="34" charset="0"/>
              </a:rPr>
              <a:t>Costing</a:t>
            </a:r>
            <a:r>
              <a:rPr lang="it-IT" sz="6000" b="1" i="1" dirty="0">
                <a:solidFill>
                  <a:srgbClr val="C00000"/>
                </a:solidFill>
                <a:latin typeface="Arial" panose="020B0604020202020204" pitchFamily="34" charset="0"/>
                <a:ea typeface="ＭＳ Ｐゴシック" charset="-128"/>
                <a:cs typeface="Arial" panose="020B0604020202020204" pitchFamily="34" charset="0"/>
              </a:rPr>
              <a:t>)</a:t>
            </a:r>
          </a:p>
        </p:txBody>
      </p:sp>
      <p:pic>
        <p:nvPicPr>
          <p:cNvPr id="2" name="Immagine 1">
            <a:extLst>
              <a:ext uri="{FF2B5EF4-FFF2-40B4-BE49-F238E27FC236}">
                <a16:creationId xmlns:a16="http://schemas.microsoft.com/office/drawing/2014/main" id="{4A06D8B0-8B61-7FD7-32A9-9EAC7FD9C6BB}"/>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1709031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txBox="1">
            <a:spLocks/>
          </p:cNvSpPr>
          <p:nvPr/>
        </p:nvSpPr>
        <p:spPr bwMode="auto">
          <a:xfrm>
            <a:off x="263769" y="211015"/>
            <a:ext cx="9729975" cy="584939"/>
          </a:xfrm>
          <a:prstGeom prst="rect">
            <a:avLst/>
          </a:prstGeom>
          <a:noFill/>
          <a:ln w="9525">
            <a:noFill/>
            <a:miter lim="800000"/>
            <a:headEnd/>
            <a:tailEnd/>
          </a:ln>
        </p:spPr>
        <p:txBody>
          <a:bodyPr anchor="ctr">
            <a:prstTxWarp prst="textNoShape">
              <a:avLst/>
            </a:prstTxWarp>
          </a:bodyPr>
          <a:lstStyle/>
          <a:p>
            <a:pPr algn="just">
              <a:lnSpc>
                <a:spcPct val="100000"/>
              </a:lnSpc>
              <a:spcBef>
                <a:spcPct val="0"/>
              </a:spcBef>
              <a:buFontTx/>
              <a:buNone/>
            </a:pPr>
            <a:r>
              <a:rPr lang="it-IT" sz="3600" b="1" i="1" dirty="0">
                <a:solidFill>
                  <a:srgbClr val="C00000"/>
                </a:solidFill>
                <a:latin typeface="Arial" panose="020B0604020202020204" pitchFamily="34" charset="0"/>
                <a:ea typeface="ＭＳ Ｐゴシック" charset="-128"/>
                <a:cs typeface="Arial" panose="020B0604020202020204" pitchFamily="34" charset="0"/>
              </a:rPr>
              <a:t>La determinazione dei costi per attività</a:t>
            </a:r>
          </a:p>
        </p:txBody>
      </p:sp>
      <p:sp>
        <p:nvSpPr>
          <p:cNvPr id="3" name="Rettangolo 2">
            <a:extLst>
              <a:ext uri="{FF2B5EF4-FFF2-40B4-BE49-F238E27FC236}">
                <a16:creationId xmlns:a16="http://schemas.microsoft.com/office/drawing/2014/main" id="{7A7FFBA3-E1F2-8B60-B69E-5494D539A3ED}"/>
              </a:ext>
            </a:extLst>
          </p:cNvPr>
          <p:cNvSpPr/>
          <p:nvPr/>
        </p:nvSpPr>
        <p:spPr>
          <a:xfrm>
            <a:off x="404446" y="1153686"/>
            <a:ext cx="11605510" cy="5324535"/>
          </a:xfrm>
          <a:prstGeom prst="rect">
            <a:avLst/>
          </a:prstGeom>
        </p:spPr>
        <p:txBody>
          <a:bodyPr wrap="square">
            <a:spAutoFit/>
          </a:bodyPr>
          <a:lstStyle/>
          <a:p>
            <a:pPr algn="just"/>
            <a:r>
              <a:rPr lang="it-IT" sz="3000" b="1" dirty="0">
                <a:latin typeface="Arial" panose="020B0604020202020204" pitchFamily="34" charset="0"/>
                <a:ea typeface="Verdana" charset="0"/>
                <a:cs typeface="Arial" panose="020B0604020202020204" pitchFamily="34" charset="0"/>
              </a:rPr>
              <a:t>Fasi per determinare i costi per attività</a:t>
            </a:r>
          </a:p>
          <a:p>
            <a:pPr algn="just"/>
            <a:r>
              <a:rPr lang="it-IT" sz="3000" b="1" dirty="0">
                <a:latin typeface="Arial" panose="020B0604020202020204" pitchFamily="34" charset="0"/>
                <a:ea typeface="Verdana" charset="0"/>
                <a:cs typeface="Arial" panose="020B0604020202020204" pitchFamily="34" charset="0"/>
              </a:rPr>
              <a:t>(Health Activity </a:t>
            </a:r>
            <a:r>
              <a:rPr lang="it-IT" sz="3000" b="1" dirty="0" err="1">
                <a:latin typeface="Arial" panose="020B0604020202020204" pitchFamily="34" charset="0"/>
                <a:ea typeface="Verdana" charset="0"/>
                <a:cs typeface="Arial" panose="020B0604020202020204" pitchFamily="34" charset="0"/>
              </a:rPr>
              <a:t>Costing</a:t>
            </a:r>
            <a:r>
              <a:rPr lang="it-IT" sz="3000" b="1" dirty="0">
                <a:latin typeface="Arial" panose="020B0604020202020204" pitchFamily="34" charset="0"/>
                <a:ea typeface="Verdana" charset="0"/>
                <a:cs typeface="Arial" panose="020B0604020202020204" pitchFamily="34" charset="0"/>
              </a:rPr>
              <a:t> o HAC)</a:t>
            </a:r>
          </a:p>
          <a:p>
            <a:pPr algn="just"/>
            <a:endParaRPr lang="it-IT" sz="2800" dirty="0">
              <a:latin typeface="Arial" panose="020B0604020202020204" pitchFamily="34" charset="0"/>
              <a:ea typeface="Verdana" charset="0"/>
              <a:cs typeface="Arial" panose="020B0604020202020204" pitchFamily="34" charset="0"/>
            </a:endParaRPr>
          </a:p>
          <a:p>
            <a:pPr algn="just"/>
            <a:r>
              <a:rPr lang="it-IT" sz="2800" dirty="0">
                <a:latin typeface="Arial" panose="020B0604020202020204" pitchFamily="34" charset="0"/>
                <a:ea typeface="Verdana" charset="0"/>
                <a:cs typeface="Arial" panose="020B0604020202020204" pitchFamily="34" charset="0"/>
              </a:rPr>
              <a:t>1-articolazione delle risorse a livello aziendale</a:t>
            </a:r>
          </a:p>
          <a:p>
            <a:pPr algn="just"/>
            <a:endParaRPr lang="it-IT" sz="2800" dirty="0">
              <a:latin typeface="Arial" panose="020B0604020202020204" pitchFamily="34" charset="0"/>
              <a:ea typeface="Verdana" charset="0"/>
              <a:cs typeface="Arial" panose="020B0604020202020204" pitchFamily="34" charset="0"/>
            </a:endParaRPr>
          </a:p>
          <a:p>
            <a:pPr algn="just"/>
            <a:r>
              <a:rPr lang="it-IT" sz="2800" dirty="0">
                <a:latin typeface="Arial" panose="020B0604020202020204" pitchFamily="34" charset="0"/>
                <a:ea typeface="Verdana" charset="0"/>
                <a:cs typeface="Arial" panose="020B0604020202020204" pitchFamily="34" charset="0"/>
              </a:rPr>
              <a:t>2-assegnazione delle risorse alle unità aziendali</a:t>
            </a:r>
          </a:p>
          <a:p>
            <a:pPr algn="just"/>
            <a:endParaRPr lang="it-IT" sz="2800" dirty="0">
              <a:latin typeface="Arial" panose="020B0604020202020204" pitchFamily="34" charset="0"/>
              <a:ea typeface="Verdana" charset="0"/>
              <a:cs typeface="Arial" panose="020B0604020202020204" pitchFamily="34" charset="0"/>
            </a:endParaRPr>
          </a:p>
          <a:p>
            <a:pPr algn="just"/>
            <a:r>
              <a:rPr lang="it-IT" sz="2800" dirty="0">
                <a:latin typeface="Arial" panose="020B0604020202020204" pitchFamily="34" charset="0"/>
                <a:ea typeface="Verdana" charset="0"/>
                <a:cs typeface="Arial" panose="020B0604020202020204" pitchFamily="34" charset="0"/>
              </a:rPr>
              <a:t>3-passaggio dalla spesa al costo del personale</a:t>
            </a:r>
          </a:p>
          <a:p>
            <a:pPr algn="just"/>
            <a:endParaRPr lang="it-IT" sz="2800" dirty="0">
              <a:latin typeface="Arial" panose="020B0604020202020204" pitchFamily="34" charset="0"/>
              <a:ea typeface="Verdana" charset="0"/>
              <a:cs typeface="Arial" panose="020B0604020202020204" pitchFamily="34" charset="0"/>
            </a:endParaRPr>
          </a:p>
          <a:p>
            <a:pPr algn="just"/>
            <a:r>
              <a:rPr lang="it-IT" sz="2800" dirty="0">
                <a:latin typeface="Arial" panose="020B0604020202020204" pitchFamily="34" charset="0"/>
                <a:ea typeface="Verdana" charset="0"/>
                <a:cs typeface="Arial" panose="020B0604020202020204" pitchFamily="34" charset="0"/>
              </a:rPr>
              <a:t>4-determinazione dei centri gestionali o di produzione</a:t>
            </a:r>
          </a:p>
          <a:p>
            <a:pPr algn="just"/>
            <a:endParaRPr lang="it-IT" sz="2800" dirty="0">
              <a:latin typeface="Arial" panose="020B0604020202020204" pitchFamily="34" charset="0"/>
              <a:ea typeface="Verdana" charset="0"/>
              <a:cs typeface="Arial" panose="020B0604020202020204" pitchFamily="34" charset="0"/>
            </a:endParaRPr>
          </a:p>
          <a:p>
            <a:pPr algn="just"/>
            <a:r>
              <a:rPr lang="it-IT" sz="2800" dirty="0">
                <a:latin typeface="Arial" panose="020B0604020202020204" pitchFamily="34" charset="0"/>
                <a:ea typeface="Verdana" charset="0"/>
                <a:cs typeface="Arial" panose="020B0604020202020204" pitchFamily="34" charset="0"/>
              </a:rPr>
              <a:t>5-definizione dei centri di attività</a:t>
            </a:r>
          </a:p>
        </p:txBody>
      </p:sp>
      <p:pic>
        <p:nvPicPr>
          <p:cNvPr id="2" name="Immagine 1">
            <a:extLst>
              <a:ext uri="{FF2B5EF4-FFF2-40B4-BE49-F238E27FC236}">
                <a16:creationId xmlns:a16="http://schemas.microsoft.com/office/drawing/2014/main" id="{CDB1F530-DF35-5620-B560-15FFD7706406}"/>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189552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 calcmode="lin" valueType="num">
                                      <p:cBhvr additive="base">
                                        <p:cTn id="4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82045" y="155144"/>
            <a:ext cx="11361026" cy="646331"/>
          </a:xfrm>
          <a:prstGeom prst="rect">
            <a:avLst/>
          </a:prstGeom>
        </p:spPr>
        <p:txBody>
          <a:bodyPr wrap="square">
            <a:spAutoFit/>
          </a:bodyPr>
          <a:lstStyle/>
          <a:p>
            <a:pPr algn="just"/>
            <a:r>
              <a:rPr lang="it-IT" sz="3600" b="1" i="1" u="sng" dirty="0">
                <a:solidFill>
                  <a:srgbClr val="C00000"/>
                </a:solidFill>
                <a:latin typeface="Arial" panose="020B0604020202020204" pitchFamily="34" charset="0"/>
                <a:ea typeface="Arial Narrow" charset="0"/>
                <a:cs typeface="Arial" panose="020B0604020202020204" pitchFamily="34" charset="0"/>
              </a:rPr>
              <a:t>1-articolazione delle risorse a livello aziendale</a:t>
            </a:r>
          </a:p>
        </p:txBody>
      </p:sp>
      <p:sp>
        <p:nvSpPr>
          <p:cNvPr id="5" name="Rettangolo 4">
            <a:extLst>
              <a:ext uri="{FF2B5EF4-FFF2-40B4-BE49-F238E27FC236}">
                <a16:creationId xmlns:a16="http://schemas.microsoft.com/office/drawing/2014/main" id="{2DCEF758-EB55-D199-CB1A-646DD508DCEE}"/>
              </a:ext>
            </a:extLst>
          </p:cNvPr>
          <p:cNvSpPr/>
          <p:nvPr/>
        </p:nvSpPr>
        <p:spPr>
          <a:xfrm>
            <a:off x="293245" y="1079638"/>
            <a:ext cx="11605510" cy="5170646"/>
          </a:xfrm>
          <a:prstGeom prst="rect">
            <a:avLst/>
          </a:prstGeom>
        </p:spPr>
        <p:txBody>
          <a:bodyPr wrap="square">
            <a:spAutoFit/>
          </a:bodyPr>
          <a:lstStyle/>
          <a:p>
            <a:pPr algn="just"/>
            <a:r>
              <a:rPr lang="it-IT" sz="3000" b="1" dirty="0">
                <a:latin typeface="Arial" panose="020B0604020202020204" pitchFamily="34" charset="0"/>
                <a:ea typeface="Verdana" charset="0"/>
                <a:cs typeface="Arial" panose="020B0604020202020204" pitchFamily="34" charset="0"/>
              </a:rPr>
              <a:t>Obiettivo</a:t>
            </a:r>
            <a:r>
              <a:rPr lang="it-IT" sz="3000" dirty="0">
                <a:latin typeface="Arial" panose="020B0604020202020204" pitchFamily="34" charset="0"/>
                <a:ea typeface="Verdana" charset="0"/>
                <a:cs typeface="Arial" panose="020B0604020202020204" pitchFamily="34" charset="0"/>
              </a:rPr>
              <a:t>: Determinare e classificare tutte le risorse aziendali</a:t>
            </a:r>
          </a:p>
          <a:p>
            <a:pPr algn="just"/>
            <a:endParaRPr lang="it-IT" sz="3000" dirty="0">
              <a:latin typeface="Arial" panose="020B0604020202020204" pitchFamily="34" charset="0"/>
              <a:ea typeface="Verdana" charset="0"/>
              <a:cs typeface="Arial" panose="020B0604020202020204" pitchFamily="34" charset="0"/>
            </a:endParaRPr>
          </a:p>
          <a:p>
            <a:pPr algn="just"/>
            <a:r>
              <a:rPr lang="it-IT" sz="3000" b="1" dirty="0">
                <a:latin typeface="Arial" panose="020B0604020202020204" pitchFamily="34" charset="0"/>
                <a:ea typeface="Verdana" charset="0"/>
                <a:cs typeface="Arial" panose="020B0604020202020204" pitchFamily="34" charset="0"/>
              </a:rPr>
              <a:t>Oggetto</a:t>
            </a:r>
            <a:r>
              <a:rPr lang="it-IT" sz="3000" dirty="0">
                <a:latin typeface="Arial" panose="020B0604020202020204" pitchFamily="34" charset="0"/>
                <a:ea typeface="Verdana" charset="0"/>
                <a:cs typeface="Arial" panose="020B0604020202020204" pitchFamily="34" charset="0"/>
              </a:rPr>
              <a:t>: fattori produttivi aggregati per quattro grandi tipologie:</a:t>
            </a:r>
          </a:p>
          <a:p>
            <a:pPr marL="514350" indent="-514350" algn="just">
              <a:buFont typeface="+mj-lt"/>
              <a:buAutoNum type="arabicPeriod"/>
            </a:pPr>
            <a:r>
              <a:rPr lang="it-IT" sz="3000" dirty="0">
                <a:latin typeface="Arial" panose="020B0604020202020204" pitchFamily="34" charset="0"/>
                <a:ea typeface="Verdana" charset="0"/>
                <a:cs typeface="Arial" panose="020B0604020202020204" pitchFamily="34" charset="0"/>
              </a:rPr>
              <a:t>personale;</a:t>
            </a:r>
          </a:p>
          <a:p>
            <a:pPr marL="514350" indent="-514350" algn="just">
              <a:buFont typeface="+mj-lt"/>
              <a:buAutoNum type="arabicPeriod"/>
            </a:pPr>
            <a:r>
              <a:rPr lang="it-IT" sz="3000" dirty="0">
                <a:latin typeface="Arial" panose="020B0604020202020204" pitchFamily="34" charset="0"/>
                <a:ea typeface="Verdana" charset="0"/>
                <a:cs typeface="Arial" panose="020B0604020202020204" pitchFamily="34" charset="0"/>
              </a:rPr>
              <a:t>farmaci; </a:t>
            </a:r>
          </a:p>
          <a:p>
            <a:pPr marL="514350" indent="-514350" algn="just">
              <a:buFont typeface="+mj-lt"/>
              <a:buAutoNum type="arabicPeriod"/>
            </a:pPr>
            <a:r>
              <a:rPr lang="it-IT" sz="3000" dirty="0">
                <a:latin typeface="Arial" panose="020B0604020202020204" pitchFamily="34" charset="0"/>
                <a:ea typeface="Verdana" charset="0"/>
                <a:cs typeface="Arial" panose="020B0604020202020204" pitchFamily="34" charset="0"/>
              </a:rPr>
              <a:t>dispositivi sanitari e chirurgici (presidi); </a:t>
            </a:r>
          </a:p>
          <a:p>
            <a:pPr marL="514350" indent="-514350" algn="just">
              <a:buFont typeface="+mj-lt"/>
              <a:buAutoNum type="arabicPeriod"/>
            </a:pPr>
            <a:r>
              <a:rPr lang="it-IT" sz="3000" dirty="0">
                <a:latin typeface="Arial" panose="020B0604020202020204" pitchFamily="34" charset="0"/>
                <a:ea typeface="Verdana" charset="0"/>
                <a:cs typeface="Arial" panose="020B0604020202020204" pitchFamily="34" charset="0"/>
              </a:rPr>
              <a:t>altre spese; </a:t>
            </a:r>
          </a:p>
          <a:p>
            <a:pPr algn="just"/>
            <a:endParaRPr lang="it-IT" sz="3000" dirty="0">
              <a:latin typeface="Arial" panose="020B0604020202020204" pitchFamily="34" charset="0"/>
              <a:ea typeface="Verdana" charset="0"/>
              <a:cs typeface="Arial" panose="020B0604020202020204" pitchFamily="34" charset="0"/>
            </a:endParaRPr>
          </a:p>
          <a:p>
            <a:pPr algn="just"/>
            <a:r>
              <a:rPr lang="it-IT" sz="3000" dirty="0">
                <a:latin typeface="Arial" panose="020B0604020202020204" pitchFamily="34" charset="0"/>
                <a:ea typeface="Verdana" charset="0"/>
                <a:cs typeface="Arial" panose="020B0604020202020204" pitchFamily="34" charset="0"/>
              </a:rPr>
              <a:t>tali tipologie vanno poi articolate in diverse sottocategorie (es.: i farmaci sono ripartiti tra farmaci senza file </a:t>
            </a:r>
            <a:r>
              <a:rPr lang="it-IT" sz="3000" dirty="0" err="1">
                <a:latin typeface="Arial" panose="020B0604020202020204" pitchFamily="34" charset="0"/>
                <a:ea typeface="Verdana" charset="0"/>
                <a:cs typeface="Arial" panose="020B0604020202020204" pitchFamily="34" charset="0"/>
              </a:rPr>
              <a:t>F</a:t>
            </a:r>
            <a:r>
              <a:rPr lang="it-IT" sz="3000" dirty="0">
                <a:latin typeface="Arial" panose="020B0604020202020204" pitchFamily="34" charset="0"/>
                <a:ea typeface="Verdana" charset="0"/>
                <a:cs typeface="Arial" panose="020B0604020202020204" pitchFamily="34" charset="0"/>
              </a:rPr>
              <a:t>, file </a:t>
            </a:r>
            <a:r>
              <a:rPr lang="it-IT" sz="3000" dirty="0" err="1">
                <a:latin typeface="Arial" panose="020B0604020202020204" pitchFamily="34" charset="0"/>
                <a:ea typeface="Verdana" charset="0"/>
                <a:cs typeface="Arial" panose="020B0604020202020204" pitchFamily="34" charset="0"/>
              </a:rPr>
              <a:t>F</a:t>
            </a:r>
            <a:r>
              <a:rPr lang="it-IT" sz="3000" dirty="0">
                <a:latin typeface="Arial" panose="020B0604020202020204" pitchFamily="34" charset="0"/>
                <a:ea typeface="Verdana" charset="0"/>
                <a:cs typeface="Arial" panose="020B0604020202020204" pitchFamily="34" charset="0"/>
              </a:rPr>
              <a:t> chemioterapici e non, ossigeno terapeutico)</a:t>
            </a:r>
          </a:p>
        </p:txBody>
      </p:sp>
    </p:spTree>
    <p:extLst>
      <p:ext uri="{BB962C8B-B14F-4D97-AF65-F5344CB8AC3E}">
        <p14:creationId xmlns:p14="http://schemas.microsoft.com/office/powerpoint/2010/main" val="2298268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8" end="8"/>
                                            </p:txEl>
                                          </p:spTgt>
                                        </p:tgtEl>
                                        <p:attrNameLst>
                                          <p:attrName>style.visibility</p:attrName>
                                        </p:attrNameLst>
                                      </p:cBhvr>
                                      <p:to>
                                        <p:strVal val="visible"/>
                                      </p:to>
                                    </p:set>
                                    <p:anim calcmode="lin" valueType="num">
                                      <p:cBhvr additive="base">
                                        <p:cTn id="43"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82045" y="155144"/>
            <a:ext cx="9811700"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1-articolazione delle risorse: oggetto</a:t>
            </a:r>
          </a:p>
        </p:txBody>
      </p:sp>
      <p:sp>
        <p:nvSpPr>
          <p:cNvPr id="2" name="Rettangolo 1">
            <a:extLst>
              <a:ext uri="{FF2B5EF4-FFF2-40B4-BE49-F238E27FC236}">
                <a16:creationId xmlns:a16="http://schemas.microsoft.com/office/drawing/2014/main" id="{0C15AF5E-E924-DC4F-A0B0-04540948E9CD}"/>
              </a:ext>
            </a:extLst>
          </p:cNvPr>
          <p:cNvSpPr/>
          <p:nvPr/>
        </p:nvSpPr>
        <p:spPr>
          <a:xfrm>
            <a:off x="182045" y="790179"/>
            <a:ext cx="11827910" cy="446276"/>
          </a:xfrm>
          <a:prstGeom prst="rect">
            <a:avLst/>
          </a:prstGeom>
        </p:spPr>
        <p:txBody>
          <a:bodyPr wrap="square">
            <a:spAutoFit/>
          </a:bodyPr>
          <a:lstStyle/>
          <a:p>
            <a:pPr algn="ctr"/>
            <a:r>
              <a:rPr lang="it-IT" sz="2300" b="1" dirty="0">
                <a:solidFill>
                  <a:srgbClr val="C00000"/>
                </a:solidFill>
                <a:latin typeface="Arial" panose="020B0604020202020204" pitchFamily="34" charset="0"/>
                <a:ea typeface="Arial Narrow" charset="0"/>
                <a:cs typeface="Arial" panose="020B0604020202020204" pitchFamily="34" charset="0"/>
              </a:rPr>
              <a:t>Tipologia (minimale)</a:t>
            </a:r>
          </a:p>
        </p:txBody>
      </p:sp>
      <p:pic>
        <p:nvPicPr>
          <p:cNvPr id="3" name="Immagine 2">
            <a:extLst>
              <a:ext uri="{FF2B5EF4-FFF2-40B4-BE49-F238E27FC236}">
                <a16:creationId xmlns:a16="http://schemas.microsoft.com/office/drawing/2014/main" id="{09F888CA-57EA-144A-EB73-F4E35AE2CD3C}"/>
              </a:ext>
            </a:extLst>
          </p:cNvPr>
          <p:cNvPicPr>
            <a:picLocks noChangeAspect="1"/>
          </p:cNvPicPr>
          <p:nvPr/>
        </p:nvPicPr>
        <p:blipFill>
          <a:blip r:embed="rId3"/>
          <a:stretch>
            <a:fillRect/>
          </a:stretch>
        </p:blipFill>
        <p:spPr>
          <a:xfrm>
            <a:off x="9993745" y="146051"/>
            <a:ext cx="2016211" cy="863014"/>
          </a:xfrm>
          <a:prstGeom prst="rect">
            <a:avLst/>
          </a:prstGeom>
        </p:spPr>
      </p:pic>
      <p:graphicFrame>
        <p:nvGraphicFramePr>
          <p:cNvPr id="5" name="Tabella 4">
            <a:extLst>
              <a:ext uri="{FF2B5EF4-FFF2-40B4-BE49-F238E27FC236}">
                <a16:creationId xmlns:a16="http://schemas.microsoft.com/office/drawing/2014/main" id="{57B802F1-741D-AE64-A87D-6BD54AB3E989}"/>
              </a:ext>
            </a:extLst>
          </p:cNvPr>
          <p:cNvGraphicFramePr>
            <a:graphicFrameLocks noGrp="1"/>
          </p:cNvGraphicFramePr>
          <p:nvPr>
            <p:extLst>
              <p:ext uri="{D42A27DB-BD31-4B8C-83A1-F6EECF244321}">
                <p14:modId xmlns:p14="http://schemas.microsoft.com/office/powerpoint/2010/main" val="3129814613"/>
              </p:ext>
            </p:extLst>
          </p:nvPr>
        </p:nvGraphicFramePr>
        <p:xfrm>
          <a:off x="182044" y="1234169"/>
          <a:ext cx="11827911" cy="2227789"/>
        </p:xfrm>
        <a:graphic>
          <a:graphicData uri="http://schemas.openxmlformats.org/drawingml/2006/table">
            <a:tbl>
              <a:tblPr firstRow="1" firstCol="1" bandRow="1" bandCol="1">
                <a:tableStyleId>{5C22544A-7EE6-4342-B048-85BDC9FD1C3A}</a:tableStyleId>
              </a:tblPr>
              <a:tblGrid>
                <a:gridCol w="3660194">
                  <a:extLst>
                    <a:ext uri="{9D8B030D-6E8A-4147-A177-3AD203B41FA5}">
                      <a16:colId xmlns:a16="http://schemas.microsoft.com/office/drawing/2014/main" val="231623916"/>
                    </a:ext>
                  </a:extLst>
                </a:gridCol>
                <a:gridCol w="8167717">
                  <a:extLst>
                    <a:ext uri="{9D8B030D-6E8A-4147-A177-3AD203B41FA5}">
                      <a16:colId xmlns:a16="http://schemas.microsoft.com/office/drawing/2014/main" val="410387296"/>
                    </a:ext>
                  </a:extLst>
                </a:gridCol>
              </a:tblGrid>
              <a:tr h="297478">
                <a:tc>
                  <a:txBody>
                    <a:bodyPr/>
                    <a:lstStyle/>
                    <a:p>
                      <a:pPr algn="ctr"/>
                      <a:r>
                        <a:rPr lang="it-IT" sz="1700" dirty="0">
                          <a:effectLst/>
                          <a:latin typeface="Arial" panose="020B0604020202020204" pitchFamily="34" charset="0"/>
                          <a:ea typeface="Times New Roman" panose="02020603050405020304" pitchFamily="18" charset="0"/>
                          <a:cs typeface="Arial" panose="020B0604020202020204" pitchFamily="34" charset="0"/>
                        </a:rPr>
                        <a:t>PERSONALE*</a:t>
                      </a:r>
                    </a:p>
                  </a:txBody>
                  <a:tcPr marL="68580" marR="68580" marT="0" marB="0"/>
                </a:tc>
                <a:tc>
                  <a:txBody>
                    <a:bodyPr/>
                    <a:lstStyle/>
                    <a:p>
                      <a:pPr algn="ctr"/>
                      <a:r>
                        <a:rPr lang="it-IT" sz="1700" dirty="0">
                          <a:effectLst/>
                          <a:latin typeface="Arial" panose="020B0604020202020204" pitchFamily="34" charset="0"/>
                          <a:cs typeface="Arial" panose="020B0604020202020204" pitchFamily="34" charset="0"/>
                        </a:rPr>
                        <a:t>Contenuto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013556047"/>
                  </a:ext>
                </a:extLst>
              </a:tr>
              <a:tr h="256602">
                <a:tc>
                  <a:txBody>
                    <a:bodyPr/>
                    <a:lstStyle/>
                    <a:p>
                      <a:pPr algn="l"/>
                      <a:r>
                        <a:rPr lang="it-IT" sz="1700" dirty="0">
                          <a:effectLst/>
                          <a:latin typeface="Arial" panose="020B0604020202020204" pitchFamily="34" charset="0"/>
                          <a:cs typeface="Arial" panose="020B0604020202020204" pitchFamily="34" charset="0"/>
                        </a:rPr>
                        <a:t>Personale medico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Comprensivo di specializzandi e sumaisti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166915822"/>
                  </a:ext>
                </a:extLst>
              </a:tr>
              <a:tr h="278450">
                <a:tc>
                  <a:txBody>
                    <a:bodyPr/>
                    <a:lstStyle/>
                    <a:p>
                      <a:pPr algn="l"/>
                      <a:r>
                        <a:rPr lang="it-IT" sz="1700" dirty="0">
                          <a:effectLst/>
                          <a:latin typeface="Arial" panose="020B0604020202020204" pitchFamily="34" charset="0"/>
                          <a:cs typeface="Arial" panose="020B0604020202020204" pitchFamily="34" charset="0"/>
                        </a:rPr>
                        <a:t>Altro personale sanitario laureato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Biologi, chimici, psicologi, ecc.</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164574276"/>
                  </a:ext>
                </a:extLst>
              </a:tr>
              <a:tr h="305252">
                <a:tc>
                  <a:txBody>
                    <a:bodyPr/>
                    <a:lstStyle/>
                    <a:p>
                      <a:pPr algn="l"/>
                      <a:r>
                        <a:rPr lang="it-IT" sz="1700" dirty="0">
                          <a:effectLst/>
                          <a:latin typeface="Arial" panose="020B0604020202020204" pitchFamily="34" charset="0"/>
                          <a:cs typeface="Arial" panose="020B0604020202020204" pitchFamily="34" charset="0"/>
                        </a:rPr>
                        <a:t>Personale infermieristico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Infermieri professionali, generici, vigilatrici d’infanzia (ostetriche)</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407883637"/>
                  </a:ext>
                </a:extLst>
              </a:tr>
              <a:tr h="470314">
                <a:tc>
                  <a:txBody>
                    <a:bodyPr/>
                    <a:lstStyle/>
                    <a:p>
                      <a:pPr algn="l"/>
                      <a:r>
                        <a:rPr lang="it-IT" sz="1700" dirty="0">
                          <a:effectLst/>
                          <a:latin typeface="Arial" panose="020B0604020202020204" pitchFamily="34" charset="0"/>
                          <a:cs typeface="Arial" panose="020B0604020202020204" pitchFamily="34" charset="0"/>
                        </a:rPr>
                        <a:t>Personale tecnico sanitario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Personale tecnico di laboratorio e radiologia, </a:t>
                      </a:r>
                      <a:r>
                        <a:rPr lang="it-IT" sz="1700" dirty="0" err="1">
                          <a:effectLst/>
                          <a:latin typeface="Arial" panose="020B0604020202020204" pitchFamily="34" charset="0"/>
                          <a:cs typeface="Arial" panose="020B0604020202020204" pitchFamily="34" charset="0"/>
                        </a:rPr>
                        <a:t>fisiokinesiterapisti</a:t>
                      </a:r>
                      <a:r>
                        <a:rPr lang="it-IT" sz="1700" dirty="0">
                          <a:effectLst/>
                          <a:latin typeface="Arial" panose="020B0604020202020204" pitchFamily="34" charset="0"/>
                          <a:cs typeface="Arial" panose="020B0604020202020204" pitchFamily="34" charset="0"/>
                        </a:rPr>
                        <a:t>, logopedisti,  dietiste, massoterapisti, perfusionisti, ecc.</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961953207"/>
                  </a:ext>
                </a:extLst>
              </a:tr>
              <a:tr h="288329">
                <a:tc>
                  <a:txBody>
                    <a:bodyPr/>
                    <a:lstStyle/>
                    <a:p>
                      <a:pPr algn="l"/>
                      <a:r>
                        <a:rPr lang="it-IT" sz="1700" dirty="0">
                          <a:effectLst/>
                          <a:latin typeface="Arial" panose="020B0604020202020204" pitchFamily="34" charset="0"/>
                          <a:cs typeface="Arial" panose="020B0604020202020204" pitchFamily="34" charset="0"/>
                        </a:rPr>
                        <a:t>Altro personale socio-sanitario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OSS, OTA, OSA, ausiliari, assistenti sociali, educatori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311709303"/>
                  </a:ext>
                </a:extLst>
              </a:tr>
              <a:tr h="281040">
                <a:tc>
                  <a:txBody>
                    <a:bodyPr/>
                    <a:lstStyle/>
                    <a:p>
                      <a:pPr algn="l"/>
                      <a:r>
                        <a:rPr lang="it-IT" sz="1700" dirty="0">
                          <a:effectLst/>
                          <a:latin typeface="Arial" panose="020B0604020202020204" pitchFamily="34" charset="0"/>
                          <a:cs typeface="Arial" panose="020B0604020202020204" pitchFamily="34" charset="0"/>
                        </a:rPr>
                        <a:t>Altre figure professionali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Tutte le altre figure professionali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179511175"/>
                  </a:ext>
                </a:extLst>
              </a:tr>
            </a:tbl>
          </a:graphicData>
        </a:graphic>
      </p:graphicFrame>
      <p:sp>
        <p:nvSpPr>
          <p:cNvPr id="7" name="CasellaDiTesto 6">
            <a:extLst>
              <a:ext uri="{FF2B5EF4-FFF2-40B4-BE49-F238E27FC236}">
                <a16:creationId xmlns:a16="http://schemas.microsoft.com/office/drawing/2014/main" id="{707DDBD2-0322-C360-9DBB-2C2D2CFE01E1}"/>
              </a:ext>
            </a:extLst>
          </p:cNvPr>
          <p:cNvSpPr txBox="1"/>
          <p:nvPr/>
        </p:nvSpPr>
        <p:spPr>
          <a:xfrm>
            <a:off x="173419" y="3914332"/>
            <a:ext cx="11827910" cy="2800767"/>
          </a:xfrm>
          <a:prstGeom prst="rect">
            <a:avLst/>
          </a:prstGeom>
          <a:noFill/>
        </p:spPr>
        <p:txBody>
          <a:bodyPr wrap="square">
            <a:spAutoFit/>
          </a:bodyPr>
          <a:lstStyle/>
          <a:p>
            <a:pPr algn="just"/>
            <a:r>
              <a:rPr lang="it-IT" sz="1600" b="1" dirty="0">
                <a:solidFill>
                  <a:srgbClr val="000000"/>
                </a:solidFill>
                <a:latin typeface="Arial" panose="020B0604020202020204" pitchFamily="34" charset="0"/>
                <a:ea typeface="Times New Roman" panose="02020603050405020304" pitchFamily="18" charset="0"/>
                <a:cs typeface="Arial" panose="020B0604020202020204" pitchFamily="34" charset="0"/>
              </a:rPr>
              <a:t>AVVERTENZE</a:t>
            </a:r>
          </a:p>
          <a:p>
            <a:pPr algn="just"/>
            <a:r>
              <a:rPr lang="it-IT" sz="1600" dirty="0">
                <a:solidFill>
                  <a:srgbClr val="000000"/>
                </a:solidFill>
                <a:latin typeface="Arial" panose="020B0604020202020204" pitchFamily="34" charset="0"/>
                <a:ea typeface="Times New Roman" panose="02020603050405020304" pitchFamily="18" charset="0"/>
                <a:cs typeface="Arial" panose="020B0604020202020204" pitchFamily="34" charset="0"/>
              </a:rPr>
              <a:t>1-Nel costo del personale va ricompreso anche il personale universitario, inserendo la parte di costo di competenza del SSN; vanno inseriti anche i costi del personale borsista e specializzando, e comunque di tutti i medici non strutturati (compresi i consulenti), sempre per la parte di compenso competente al SSN.</a:t>
            </a:r>
          </a:p>
          <a:p>
            <a:pPr algn="just"/>
            <a:r>
              <a:rPr lang="it-IT" sz="1600" dirty="0">
                <a:latin typeface="Arial" panose="020B0604020202020204" pitchFamily="34" charset="0"/>
                <a:ea typeface="Times New Roman" panose="02020603050405020304" pitchFamily="18" charset="0"/>
                <a:cs typeface="Arial" panose="020B0604020202020204" pitchFamily="34" charset="0"/>
              </a:rPr>
              <a:t>2-Il costo del personale va inteso comprensivo di IRAP e </a:t>
            </a:r>
            <a:r>
              <a:rPr lang="it-IT" sz="1600" b="1" u="sng" dirty="0">
                <a:latin typeface="Arial" panose="020B0604020202020204" pitchFamily="34" charset="0"/>
                <a:ea typeface="Times New Roman" panose="02020603050405020304" pitchFamily="18" charset="0"/>
                <a:cs typeface="Arial" panose="020B0604020202020204" pitchFamily="34" charset="0"/>
              </a:rPr>
              <a:t>tutti</a:t>
            </a:r>
            <a:r>
              <a:rPr lang="it-IT" sz="1600" dirty="0">
                <a:latin typeface="Arial" panose="020B0604020202020204" pitchFamily="34" charset="0"/>
                <a:ea typeface="Times New Roman" panose="02020603050405020304" pitchFamily="18" charset="0"/>
                <a:cs typeface="Arial" panose="020B0604020202020204" pitchFamily="34" charset="0"/>
              </a:rPr>
              <a:t> gli oneri relativi al personale, accantonamenti ed al netto della libera professione.</a:t>
            </a:r>
          </a:p>
          <a:p>
            <a:pPr algn="just"/>
            <a:r>
              <a:rPr lang="it-IT" sz="1600" dirty="0">
                <a:solidFill>
                  <a:srgbClr val="000000"/>
                </a:solidFill>
                <a:latin typeface="Arial" panose="020B0604020202020204" pitchFamily="34" charset="0"/>
                <a:ea typeface="Times New Roman" panose="02020603050405020304" pitchFamily="18" charset="0"/>
                <a:cs typeface="Arial" panose="020B0604020202020204" pitchFamily="34" charset="0"/>
              </a:rPr>
              <a:t>3-Nell’importo di competenza economica va ricompreso: a)</a:t>
            </a:r>
            <a:r>
              <a:rPr lang="it-IT" sz="1600" dirty="0">
                <a:latin typeface="Arial" panose="020B0604020202020204" pitchFamily="34" charset="0"/>
                <a:ea typeface="Times New Roman" panose="02020603050405020304" pitchFamily="18" charset="0"/>
                <a:cs typeface="Arial" panose="020B0604020202020204" pitchFamily="34" charset="0"/>
              </a:rPr>
              <a:t>Il costo del personale in maternità e per lunghe assenze; </a:t>
            </a:r>
            <a:r>
              <a:rPr lang="it-IT" sz="1600" dirty="0">
                <a:solidFill>
                  <a:srgbClr val="000000"/>
                </a:solidFill>
                <a:latin typeface="Arial" panose="020B0604020202020204" pitchFamily="34" charset="0"/>
                <a:ea typeface="Times New Roman" panose="02020603050405020304" pitchFamily="18" charset="0"/>
                <a:cs typeface="Arial" panose="020B0604020202020204" pitchFamily="34" charset="0"/>
              </a:rPr>
              <a:t>le voci di retribuzione di competenza del periodo ancorché erogati in periodi antecedenti o successivi. In subordine a tale configurazione di costo, indicare l’importo della spesa erogata nel periodo di analisi; b) gli importi relativi a cooperative  e consimili.</a:t>
            </a:r>
          </a:p>
          <a:p>
            <a:pPr algn="just"/>
            <a:r>
              <a:rPr lang="it-IT" sz="1600" dirty="0">
                <a:solidFill>
                  <a:srgbClr val="000000"/>
                </a:solidFill>
                <a:latin typeface="Arial" panose="020B0604020202020204" pitchFamily="34" charset="0"/>
                <a:ea typeface="Cambria" panose="02040503050406030204" pitchFamily="18" charset="0"/>
                <a:cs typeface="Arial" panose="020B0604020202020204" pitchFamily="34" charset="0"/>
              </a:rPr>
              <a:t>4-</a:t>
            </a:r>
            <a:r>
              <a:rPr lang="it-IT" sz="1600" dirty="0">
                <a:latin typeface="Arial" panose="020B0604020202020204" pitchFamily="34" charset="0"/>
                <a:ea typeface="Cambria" panose="02040503050406030204" pitchFamily="18" charset="0"/>
                <a:cs typeface="Arial" panose="020B0604020202020204" pitchFamily="34" charset="0"/>
              </a:rPr>
              <a:t>Nel caso di personale non soggetto a “timbratura” (ad esempio: personale universitario, specializzandi, contrattisti, cooperative socio-assistenziali), indicare il numero dovuto di ore di lavoro.</a:t>
            </a:r>
            <a:endParaRPr lang="it-IT" sz="1600" dirty="0"/>
          </a:p>
        </p:txBody>
      </p:sp>
      <p:sp>
        <p:nvSpPr>
          <p:cNvPr id="6" name="CasellaDiTesto 5">
            <a:extLst>
              <a:ext uri="{FF2B5EF4-FFF2-40B4-BE49-F238E27FC236}">
                <a16:creationId xmlns:a16="http://schemas.microsoft.com/office/drawing/2014/main" id="{16C205F5-D22B-CEAC-F687-827AAAA9C204}"/>
              </a:ext>
            </a:extLst>
          </p:cNvPr>
          <p:cNvSpPr txBox="1"/>
          <p:nvPr/>
        </p:nvSpPr>
        <p:spPr>
          <a:xfrm>
            <a:off x="182044" y="3464085"/>
            <a:ext cx="11740324" cy="353943"/>
          </a:xfrm>
          <a:prstGeom prst="rect">
            <a:avLst/>
          </a:prstGeom>
          <a:noFill/>
        </p:spPr>
        <p:txBody>
          <a:bodyPr wrap="square">
            <a:spAutoFit/>
          </a:bodyPr>
          <a:lstStyle/>
          <a:p>
            <a:r>
              <a:rPr lang="it-IT" sz="1700" dirty="0">
                <a:effectLst/>
                <a:latin typeface="Arial" panose="020B0604020202020204" pitchFamily="34" charset="0"/>
                <a:cs typeface="Arial" panose="020B0604020202020204" pitchFamily="34" charset="0"/>
              </a:rPr>
              <a:t>*ivi compreso personale universitario, operatori esterni (a contratto, borsisti, consulenti, appartenenti a cooperative, ecc.)</a:t>
            </a:r>
            <a:endParaRPr lang="it-IT" sz="1700" dirty="0"/>
          </a:p>
        </p:txBody>
      </p:sp>
    </p:spTree>
    <p:extLst>
      <p:ext uri="{BB962C8B-B14F-4D97-AF65-F5344CB8AC3E}">
        <p14:creationId xmlns:p14="http://schemas.microsoft.com/office/powerpoint/2010/main" val="3156013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 calcmode="lin" valueType="num">
                                      <p:cBhvr additive="base">
                                        <p:cTn id="1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 calcmode="lin" valueType="num">
                                      <p:cBhvr additive="base">
                                        <p:cTn id="23"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 calcmode="lin" valueType="num">
                                      <p:cBhvr additive="base">
                                        <p:cTn id="29"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82045" y="155144"/>
            <a:ext cx="9811700"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1-articolazione delle risorse: oggetto</a:t>
            </a:r>
          </a:p>
        </p:txBody>
      </p:sp>
      <p:sp>
        <p:nvSpPr>
          <p:cNvPr id="2" name="Rettangolo 1">
            <a:extLst>
              <a:ext uri="{FF2B5EF4-FFF2-40B4-BE49-F238E27FC236}">
                <a16:creationId xmlns:a16="http://schemas.microsoft.com/office/drawing/2014/main" id="{0C15AF5E-E924-DC4F-A0B0-04540948E9CD}"/>
              </a:ext>
            </a:extLst>
          </p:cNvPr>
          <p:cNvSpPr/>
          <p:nvPr/>
        </p:nvSpPr>
        <p:spPr>
          <a:xfrm>
            <a:off x="182045" y="790179"/>
            <a:ext cx="11827910" cy="446276"/>
          </a:xfrm>
          <a:prstGeom prst="rect">
            <a:avLst/>
          </a:prstGeom>
        </p:spPr>
        <p:txBody>
          <a:bodyPr wrap="square">
            <a:spAutoFit/>
          </a:bodyPr>
          <a:lstStyle/>
          <a:p>
            <a:pPr algn="ctr"/>
            <a:r>
              <a:rPr lang="it-IT" sz="2300" b="1" dirty="0">
                <a:solidFill>
                  <a:srgbClr val="C00000"/>
                </a:solidFill>
                <a:latin typeface="Arial" panose="020B0604020202020204" pitchFamily="34" charset="0"/>
                <a:ea typeface="Arial Narrow" charset="0"/>
                <a:cs typeface="Arial" panose="020B0604020202020204" pitchFamily="34" charset="0"/>
              </a:rPr>
              <a:t>Tipologia (minimale)</a:t>
            </a:r>
          </a:p>
        </p:txBody>
      </p:sp>
      <p:pic>
        <p:nvPicPr>
          <p:cNvPr id="3" name="Immagine 2">
            <a:extLst>
              <a:ext uri="{FF2B5EF4-FFF2-40B4-BE49-F238E27FC236}">
                <a16:creationId xmlns:a16="http://schemas.microsoft.com/office/drawing/2014/main" id="{09F888CA-57EA-144A-EB73-F4E35AE2CD3C}"/>
              </a:ext>
            </a:extLst>
          </p:cNvPr>
          <p:cNvPicPr>
            <a:picLocks noChangeAspect="1"/>
          </p:cNvPicPr>
          <p:nvPr/>
        </p:nvPicPr>
        <p:blipFill>
          <a:blip r:embed="rId3"/>
          <a:stretch>
            <a:fillRect/>
          </a:stretch>
        </p:blipFill>
        <p:spPr>
          <a:xfrm>
            <a:off x="9993745" y="146051"/>
            <a:ext cx="2016211" cy="863014"/>
          </a:xfrm>
          <a:prstGeom prst="rect">
            <a:avLst/>
          </a:prstGeom>
        </p:spPr>
      </p:pic>
      <p:graphicFrame>
        <p:nvGraphicFramePr>
          <p:cNvPr id="4" name="Tabella 3">
            <a:extLst>
              <a:ext uri="{FF2B5EF4-FFF2-40B4-BE49-F238E27FC236}">
                <a16:creationId xmlns:a16="http://schemas.microsoft.com/office/drawing/2014/main" id="{AEBDFB45-8466-C14A-CB52-06F2409ED9A6}"/>
              </a:ext>
            </a:extLst>
          </p:cNvPr>
          <p:cNvGraphicFramePr>
            <a:graphicFrameLocks noGrp="1"/>
          </p:cNvGraphicFramePr>
          <p:nvPr>
            <p:extLst>
              <p:ext uri="{D42A27DB-BD31-4B8C-83A1-F6EECF244321}">
                <p14:modId xmlns:p14="http://schemas.microsoft.com/office/powerpoint/2010/main" val="2786585043"/>
              </p:ext>
            </p:extLst>
          </p:nvPr>
        </p:nvGraphicFramePr>
        <p:xfrm>
          <a:off x="182043" y="1196081"/>
          <a:ext cx="11827911" cy="1658317"/>
        </p:xfrm>
        <a:graphic>
          <a:graphicData uri="http://schemas.openxmlformats.org/drawingml/2006/table">
            <a:tbl>
              <a:tblPr firstRow="1" firstCol="1" bandRow="1" bandCol="1">
                <a:tableStyleId>{5C22544A-7EE6-4342-B048-85BDC9FD1C3A}</a:tableStyleId>
              </a:tblPr>
              <a:tblGrid>
                <a:gridCol w="3001032">
                  <a:extLst>
                    <a:ext uri="{9D8B030D-6E8A-4147-A177-3AD203B41FA5}">
                      <a16:colId xmlns:a16="http://schemas.microsoft.com/office/drawing/2014/main" val="852874920"/>
                    </a:ext>
                  </a:extLst>
                </a:gridCol>
                <a:gridCol w="8826879">
                  <a:extLst>
                    <a:ext uri="{9D8B030D-6E8A-4147-A177-3AD203B41FA5}">
                      <a16:colId xmlns:a16="http://schemas.microsoft.com/office/drawing/2014/main" val="3575112990"/>
                    </a:ext>
                  </a:extLst>
                </a:gridCol>
              </a:tblGrid>
              <a:tr h="298611">
                <a:tc>
                  <a:txBody>
                    <a:bodyPr/>
                    <a:lstStyle/>
                    <a:p>
                      <a:pPr algn="l"/>
                      <a:r>
                        <a:rPr lang="it-IT" sz="1700" dirty="0">
                          <a:effectLst/>
                          <a:latin typeface="Arial" panose="020B0604020202020204" pitchFamily="34" charset="0"/>
                          <a:cs typeface="Arial" panose="020B0604020202020204" pitchFamily="34" charset="0"/>
                        </a:rPr>
                        <a:t>FARMACI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Contenuto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125740127"/>
                  </a:ext>
                </a:extLst>
              </a:tr>
              <a:tr h="254977">
                <a:tc>
                  <a:txBody>
                    <a:bodyPr/>
                    <a:lstStyle/>
                    <a:p>
                      <a:pPr algn="l"/>
                      <a:r>
                        <a:rPr lang="it-IT" sz="1700" dirty="0">
                          <a:effectLst/>
                          <a:latin typeface="Arial" panose="020B0604020202020204" pitchFamily="34" charset="0"/>
                          <a:cs typeface="Arial" panose="020B0604020202020204" pitchFamily="34" charset="0"/>
                        </a:rPr>
                        <a:t>Farmaci senza File </a:t>
                      </a:r>
                      <a:r>
                        <a:rPr lang="it-IT" sz="1700" dirty="0" err="1">
                          <a:effectLst/>
                          <a:latin typeface="Arial" panose="020B0604020202020204" pitchFamily="34" charset="0"/>
                          <a:cs typeface="Arial" panose="020B0604020202020204" pitchFamily="34" charset="0"/>
                        </a:rPr>
                        <a:t>F</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Esclusa spesa per l’ossigeno terapeutico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166513954"/>
                  </a:ext>
                </a:extLst>
              </a:tr>
              <a:tr h="290146">
                <a:tc>
                  <a:txBody>
                    <a:bodyPr/>
                    <a:lstStyle/>
                    <a:p>
                      <a:pPr algn="l"/>
                      <a:r>
                        <a:rPr lang="it-IT" sz="1700" dirty="0">
                          <a:effectLst/>
                          <a:latin typeface="Arial" panose="020B0604020202020204" pitchFamily="34" charset="0"/>
                          <a:cs typeface="Arial" panose="020B0604020202020204" pitchFamily="34" charset="0"/>
                        </a:rPr>
                        <a:t>Farmaci File </a:t>
                      </a:r>
                      <a:r>
                        <a:rPr lang="it-IT" sz="1700" dirty="0" err="1">
                          <a:effectLst/>
                          <a:latin typeface="Arial" panose="020B0604020202020204" pitchFamily="34" charset="0"/>
                          <a:cs typeface="Arial" panose="020B0604020202020204" pitchFamily="34" charset="0"/>
                        </a:rPr>
                        <a:t>F</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Esclusa spesa per i farmaci File </a:t>
                      </a:r>
                      <a:r>
                        <a:rPr lang="it-IT" sz="1700" dirty="0" err="1">
                          <a:effectLst/>
                          <a:latin typeface="Arial" panose="020B0604020202020204" pitchFamily="34" charset="0"/>
                          <a:cs typeface="Arial" panose="020B0604020202020204" pitchFamily="34" charset="0"/>
                        </a:rPr>
                        <a:t>F</a:t>
                      </a:r>
                      <a:r>
                        <a:rPr lang="it-IT" sz="1700" dirty="0">
                          <a:effectLst/>
                          <a:latin typeface="Arial" panose="020B0604020202020204" pitchFamily="34" charset="0"/>
                          <a:cs typeface="Arial" panose="020B0604020202020204" pitchFamily="34" charset="0"/>
                        </a:rPr>
                        <a:t> chemioterapici (vedi categoria successiva)</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113170152"/>
                  </a:ext>
                </a:extLst>
              </a:tr>
              <a:tr h="492370">
                <a:tc>
                  <a:txBody>
                    <a:bodyPr/>
                    <a:lstStyle/>
                    <a:p>
                      <a:pPr algn="l"/>
                      <a:r>
                        <a:rPr lang="it-IT" sz="1700" dirty="0">
                          <a:effectLst/>
                          <a:latin typeface="Arial" panose="020B0604020202020204" pitchFamily="34" charset="0"/>
                          <a:cs typeface="Arial" panose="020B0604020202020204" pitchFamily="34" charset="0"/>
                        </a:rPr>
                        <a:t>Farmaci File </a:t>
                      </a:r>
                      <a:r>
                        <a:rPr lang="it-IT" sz="1700" dirty="0" err="1">
                          <a:effectLst/>
                          <a:latin typeface="Arial" panose="020B0604020202020204" pitchFamily="34" charset="0"/>
                          <a:cs typeface="Arial" panose="020B0604020202020204" pitchFamily="34" charset="0"/>
                        </a:rPr>
                        <a:t>F</a:t>
                      </a:r>
                      <a:r>
                        <a:rPr lang="it-IT" sz="1700" dirty="0">
                          <a:effectLst/>
                          <a:latin typeface="Arial" panose="020B0604020202020204" pitchFamily="34" charset="0"/>
                          <a:cs typeface="Arial" panose="020B0604020202020204" pitchFamily="34" charset="0"/>
                        </a:rPr>
                        <a:t> chemio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Spesa farmaci File </a:t>
                      </a:r>
                      <a:r>
                        <a:rPr lang="it-IT" sz="1700" dirty="0" err="1">
                          <a:effectLst/>
                          <a:latin typeface="Arial" panose="020B0604020202020204" pitchFamily="34" charset="0"/>
                          <a:cs typeface="Arial" panose="020B0604020202020204" pitchFamily="34" charset="0"/>
                        </a:rPr>
                        <a:t>F</a:t>
                      </a:r>
                      <a:r>
                        <a:rPr lang="it-IT" sz="1700" dirty="0">
                          <a:effectLst/>
                          <a:latin typeface="Arial" panose="020B0604020202020204" pitchFamily="34" charset="0"/>
                          <a:cs typeface="Arial" panose="020B0604020202020204" pitchFamily="34" charset="0"/>
                        </a:rPr>
                        <a:t> chemioterapici da individuare, come sommatoria, dei seguenti codici ATC: categoria L01(tutta) e L04AX03 (vedasi eventualmente anche schede AIFA)</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920236171"/>
                  </a:ext>
                </a:extLst>
              </a:tr>
              <a:tr h="292320">
                <a:tc>
                  <a:txBody>
                    <a:bodyPr/>
                    <a:lstStyle/>
                    <a:p>
                      <a:pPr algn="l"/>
                      <a:r>
                        <a:rPr lang="it-IT" sz="1700" dirty="0">
                          <a:effectLst/>
                          <a:latin typeface="Arial" panose="020B0604020202020204" pitchFamily="34" charset="0"/>
                          <a:cs typeface="Arial" panose="020B0604020202020204" pitchFamily="34" charset="0"/>
                        </a:rPr>
                        <a:t>Ossigeno terapeutico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vedasi codice ATC V03AN01</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512522689"/>
                  </a:ext>
                </a:extLst>
              </a:tr>
            </a:tbl>
          </a:graphicData>
        </a:graphic>
      </p:graphicFrame>
      <p:sp>
        <p:nvSpPr>
          <p:cNvPr id="8" name="CasellaDiTesto 7">
            <a:extLst>
              <a:ext uri="{FF2B5EF4-FFF2-40B4-BE49-F238E27FC236}">
                <a16:creationId xmlns:a16="http://schemas.microsoft.com/office/drawing/2014/main" id="{8F78E5E2-734B-CA0D-5561-1808DA9158A6}"/>
              </a:ext>
            </a:extLst>
          </p:cNvPr>
          <p:cNvSpPr txBox="1"/>
          <p:nvPr/>
        </p:nvSpPr>
        <p:spPr>
          <a:xfrm>
            <a:off x="182045" y="2958543"/>
            <a:ext cx="11827909" cy="923330"/>
          </a:xfrm>
          <a:prstGeom prst="rect">
            <a:avLst/>
          </a:prstGeom>
          <a:noFill/>
        </p:spPr>
        <p:txBody>
          <a:bodyPr wrap="square">
            <a:spAutoFit/>
          </a:bodyPr>
          <a:lstStyle/>
          <a:p>
            <a:pPr algn="just"/>
            <a:r>
              <a:rPr lang="it-IT" sz="1800" dirty="0">
                <a:latin typeface="Arial" panose="020B0604020202020204" pitchFamily="34" charset="0"/>
                <a:ea typeface="Times New Roman" panose="02020603050405020304" pitchFamily="18" charset="0"/>
                <a:cs typeface="Arial" panose="020B0604020202020204" pitchFamily="34" charset="0"/>
              </a:rPr>
              <a:t>Le categorie “Farmaci senza File </a:t>
            </a:r>
            <a:r>
              <a:rPr lang="it-IT" sz="1800" dirty="0" err="1">
                <a:latin typeface="Arial" panose="020B0604020202020204" pitchFamily="34" charset="0"/>
                <a:ea typeface="Times New Roman" panose="02020603050405020304" pitchFamily="18" charset="0"/>
                <a:cs typeface="Arial" panose="020B0604020202020204" pitchFamily="34" charset="0"/>
              </a:rPr>
              <a:t>F</a:t>
            </a:r>
            <a:r>
              <a:rPr lang="it-IT" sz="1800" dirty="0">
                <a:latin typeface="Arial" panose="020B0604020202020204" pitchFamily="34" charset="0"/>
                <a:ea typeface="Times New Roman" panose="02020603050405020304" pitchFamily="18" charset="0"/>
                <a:cs typeface="Arial" panose="020B0604020202020204" pitchFamily="34" charset="0"/>
              </a:rPr>
              <a:t>” e “Farmaci File </a:t>
            </a:r>
            <a:r>
              <a:rPr lang="it-IT" sz="1800" dirty="0" err="1">
                <a:latin typeface="Arial" panose="020B0604020202020204" pitchFamily="34" charset="0"/>
                <a:ea typeface="Times New Roman" panose="02020603050405020304" pitchFamily="18" charset="0"/>
                <a:cs typeface="Arial" panose="020B0604020202020204" pitchFamily="34" charset="0"/>
              </a:rPr>
              <a:t>F</a:t>
            </a:r>
            <a:r>
              <a:rPr lang="it-IT" sz="1800" dirty="0">
                <a:latin typeface="Arial" panose="020B0604020202020204" pitchFamily="34" charset="0"/>
                <a:ea typeface="Times New Roman" panose="02020603050405020304" pitchFamily="18" charset="0"/>
                <a:cs typeface="Arial" panose="020B0604020202020204" pitchFamily="34" charset="0"/>
              </a:rPr>
              <a:t>”, sono comprensive di vaccini ed emoderivati, vanno estrapolate dalla voce “Consumi sanitari” al netto della voce “Ossigeno terapeutico”; la quota restante del totale “Consumi sanitari” va assegnata alla categoria “Presidi” (</a:t>
            </a:r>
            <a:r>
              <a:rPr lang="it-IT" dirty="0">
                <a:latin typeface="Arial" panose="020B0604020202020204" pitchFamily="34" charset="0"/>
                <a:ea typeface="Times New Roman" panose="02020603050405020304" pitchFamily="18" charset="0"/>
                <a:cs typeface="Arial" panose="020B0604020202020204" pitchFamily="34" charset="0"/>
              </a:rPr>
              <a:t>vedi categoria successiva)</a:t>
            </a:r>
            <a:endParaRPr lang="it-IT" sz="1800" dirty="0">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9" name="Tabella 8">
            <a:extLst>
              <a:ext uri="{FF2B5EF4-FFF2-40B4-BE49-F238E27FC236}">
                <a16:creationId xmlns:a16="http://schemas.microsoft.com/office/drawing/2014/main" id="{20DE0C71-88E4-93D1-FE54-340E319976C1}"/>
              </a:ext>
            </a:extLst>
          </p:cNvPr>
          <p:cNvGraphicFramePr>
            <a:graphicFrameLocks noGrp="1"/>
          </p:cNvGraphicFramePr>
          <p:nvPr>
            <p:extLst>
              <p:ext uri="{D42A27DB-BD31-4B8C-83A1-F6EECF244321}">
                <p14:modId xmlns:p14="http://schemas.microsoft.com/office/powerpoint/2010/main" val="562116528"/>
              </p:ext>
            </p:extLst>
          </p:nvPr>
        </p:nvGraphicFramePr>
        <p:xfrm>
          <a:off x="249116" y="4939104"/>
          <a:ext cx="11827911" cy="518160"/>
        </p:xfrm>
        <a:graphic>
          <a:graphicData uri="http://schemas.openxmlformats.org/drawingml/2006/table">
            <a:tbl>
              <a:tblPr firstRow="1" firstCol="1" bandRow="1" bandCol="1">
                <a:tableStyleId>{5C22544A-7EE6-4342-B048-85BDC9FD1C3A}</a:tableStyleId>
              </a:tblPr>
              <a:tblGrid>
                <a:gridCol w="3001032">
                  <a:extLst>
                    <a:ext uri="{9D8B030D-6E8A-4147-A177-3AD203B41FA5}">
                      <a16:colId xmlns:a16="http://schemas.microsoft.com/office/drawing/2014/main" val="3678814186"/>
                    </a:ext>
                  </a:extLst>
                </a:gridCol>
                <a:gridCol w="8826879">
                  <a:extLst>
                    <a:ext uri="{9D8B030D-6E8A-4147-A177-3AD203B41FA5}">
                      <a16:colId xmlns:a16="http://schemas.microsoft.com/office/drawing/2014/main" val="376493057"/>
                    </a:ext>
                  </a:extLst>
                </a:gridCol>
              </a:tblGrid>
              <a:tr h="195851">
                <a:tc>
                  <a:txBody>
                    <a:bodyPr/>
                    <a:lstStyle/>
                    <a:p>
                      <a:pPr algn="l"/>
                      <a:r>
                        <a:rPr lang="it-IT" sz="1700" dirty="0">
                          <a:effectLst/>
                          <a:latin typeface="Arial" panose="020B0604020202020204" pitchFamily="34" charset="0"/>
                          <a:cs typeface="Arial" panose="020B0604020202020204" pitchFamily="34" charset="0"/>
                        </a:rPr>
                        <a:t>PRESIDI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Contenuto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484449063"/>
                  </a:ext>
                </a:extLst>
              </a:tr>
              <a:tr h="195851">
                <a:tc>
                  <a:txBody>
                    <a:bodyPr/>
                    <a:lstStyle/>
                    <a:p>
                      <a:pPr algn="l"/>
                      <a:r>
                        <a:rPr lang="it-IT" sz="1700" dirty="0">
                          <a:effectLst/>
                          <a:latin typeface="Arial" panose="020B0604020202020204" pitchFamily="34" charset="0"/>
                          <a:cs typeface="Arial" panose="020B0604020202020204" pitchFamily="34" charset="0"/>
                        </a:rPr>
                        <a:t>Presidi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Dispositivi sanitari e chirurgici, ivi compresi i service sanitari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822333478"/>
                  </a:ext>
                </a:extLst>
              </a:tr>
            </a:tbl>
          </a:graphicData>
        </a:graphic>
      </p:graphicFrame>
      <p:sp>
        <p:nvSpPr>
          <p:cNvPr id="11" name="CasellaDiTesto 10">
            <a:extLst>
              <a:ext uri="{FF2B5EF4-FFF2-40B4-BE49-F238E27FC236}">
                <a16:creationId xmlns:a16="http://schemas.microsoft.com/office/drawing/2014/main" id="{E2006EDB-8E35-51B3-3060-CF8ECADAD6D2}"/>
              </a:ext>
            </a:extLst>
          </p:cNvPr>
          <p:cNvSpPr txBox="1"/>
          <p:nvPr/>
        </p:nvSpPr>
        <p:spPr>
          <a:xfrm>
            <a:off x="182043" y="5556274"/>
            <a:ext cx="11827908" cy="646331"/>
          </a:xfrm>
          <a:prstGeom prst="rect">
            <a:avLst/>
          </a:prstGeom>
          <a:noFill/>
        </p:spPr>
        <p:txBody>
          <a:bodyPr wrap="square">
            <a:spAutoFit/>
          </a:bodyPr>
          <a:lstStyle/>
          <a:p>
            <a:pPr algn="just"/>
            <a:r>
              <a:rPr lang="it-IT" dirty="0">
                <a:latin typeface="Arial" panose="020B0604020202020204" pitchFamily="34" charset="0"/>
                <a:ea typeface="Times New Roman" panose="02020603050405020304" pitchFamily="18" charset="0"/>
                <a:cs typeface="Arial" panose="020B0604020202020204" pitchFamily="34" charset="0"/>
              </a:rPr>
              <a:t>Va inserita in tale categoria l</a:t>
            </a:r>
            <a:r>
              <a:rPr lang="it-IT" sz="1800" dirty="0">
                <a:latin typeface="Arial" panose="020B0604020202020204" pitchFamily="34" charset="0"/>
                <a:ea typeface="Times New Roman" panose="02020603050405020304" pitchFamily="18" charset="0"/>
                <a:cs typeface="Arial" panose="020B0604020202020204" pitchFamily="34" charset="0"/>
              </a:rPr>
              <a:t>a quota restante del totale “Consumi sanitari” una volta detratta la quota per i farmaci; </a:t>
            </a:r>
            <a:r>
              <a:rPr lang="it-IT" dirty="0">
                <a:latin typeface="Arial" panose="020B0604020202020204" pitchFamily="34" charset="0"/>
                <a:ea typeface="Times New Roman" panose="02020603050405020304" pitchFamily="18" charset="0"/>
                <a:cs typeface="Arial" panose="020B0604020202020204" pitchFamily="34" charset="0"/>
              </a:rPr>
              <a:t>nella </a:t>
            </a:r>
            <a:r>
              <a:rPr lang="it-IT" sz="1800" dirty="0">
                <a:latin typeface="Arial" panose="020B0604020202020204" pitchFamily="34" charset="0"/>
                <a:ea typeface="Times New Roman" panose="02020603050405020304" pitchFamily="18" charset="0"/>
                <a:cs typeface="Arial" panose="020B0604020202020204" pitchFamily="34" charset="0"/>
              </a:rPr>
              <a:t>categoria presidi vanno inseriti anche i costi dei service sanitari</a:t>
            </a:r>
            <a:endParaRPr lang="it-IT" dirty="0"/>
          </a:p>
        </p:txBody>
      </p:sp>
    </p:spTree>
    <p:extLst>
      <p:ext uri="{BB962C8B-B14F-4D97-AF65-F5344CB8AC3E}">
        <p14:creationId xmlns:p14="http://schemas.microsoft.com/office/powerpoint/2010/main" val="1598839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82045" y="155144"/>
            <a:ext cx="9811700"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1-articolazione delle risorse: oggetto</a:t>
            </a:r>
          </a:p>
        </p:txBody>
      </p:sp>
      <p:sp>
        <p:nvSpPr>
          <p:cNvPr id="2" name="Rettangolo 1">
            <a:extLst>
              <a:ext uri="{FF2B5EF4-FFF2-40B4-BE49-F238E27FC236}">
                <a16:creationId xmlns:a16="http://schemas.microsoft.com/office/drawing/2014/main" id="{0C15AF5E-E924-DC4F-A0B0-04540948E9CD}"/>
              </a:ext>
            </a:extLst>
          </p:cNvPr>
          <p:cNvSpPr/>
          <p:nvPr/>
        </p:nvSpPr>
        <p:spPr>
          <a:xfrm>
            <a:off x="182045" y="790179"/>
            <a:ext cx="11827910" cy="446276"/>
          </a:xfrm>
          <a:prstGeom prst="rect">
            <a:avLst/>
          </a:prstGeom>
        </p:spPr>
        <p:txBody>
          <a:bodyPr wrap="square">
            <a:spAutoFit/>
          </a:bodyPr>
          <a:lstStyle/>
          <a:p>
            <a:pPr algn="ctr"/>
            <a:r>
              <a:rPr lang="it-IT" sz="2300" b="1" dirty="0">
                <a:solidFill>
                  <a:srgbClr val="C00000"/>
                </a:solidFill>
                <a:latin typeface="Arial" panose="020B0604020202020204" pitchFamily="34" charset="0"/>
                <a:ea typeface="Arial Narrow" charset="0"/>
                <a:cs typeface="Arial" panose="020B0604020202020204" pitchFamily="34" charset="0"/>
              </a:rPr>
              <a:t>Tipologia (minimale)</a:t>
            </a:r>
          </a:p>
        </p:txBody>
      </p:sp>
      <p:pic>
        <p:nvPicPr>
          <p:cNvPr id="3" name="Immagine 2">
            <a:extLst>
              <a:ext uri="{FF2B5EF4-FFF2-40B4-BE49-F238E27FC236}">
                <a16:creationId xmlns:a16="http://schemas.microsoft.com/office/drawing/2014/main" id="{09F888CA-57EA-144A-EB73-F4E35AE2CD3C}"/>
              </a:ext>
            </a:extLst>
          </p:cNvPr>
          <p:cNvPicPr>
            <a:picLocks noChangeAspect="1"/>
          </p:cNvPicPr>
          <p:nvPr/>
        </p:nvPicPr>
        <p:blipFill>
          <a:blip r:embed="rId3"/>
          <a:stretch>
            <a:fillRect/>
          </a:stretch>
        </p:blipFill>
        <p:spPr>
          <a:xfrm>
            <a:off x="9993745" y="146051"/>
            <a:ext cx="2016211" cy="863014"/>
          </a:xfrm>
          <a:prstGeom prst="rect">
            <a:avLst/>
          </a:prstGeom>
        </p:spPr>
      </p:pic>
      <p:graphicFrame>
        <p:nvGraphicFramePr>
          <p:cNvPr id="5" name="Tabella 4">
            <a:extLst>
              <a:ext uri="{FF2B5EF4-FFF2-40B4-BE49-F238E27FC236}">
                <a16:creationId xmlns:a16="http://schemas.microsoft.com/office/drawing/2014/main" id="{F5530E09-2FF4-AE0D-FD02-E47E32ABEDC6}"/>
              </a:ext>
            </a:extLst>
          </p:cNvPr>
          <p:cNvGraphicFramePr>
            <a:graphicFrameLocks noGrp="1"/>
          </p:cNvGraphicFramePr>
          <p:nvPr>
            <p:extLst>
              <p:ext uri="{D42A27DB-BD31-4B8C-83A1-F6EECF244321}">
                <p14:modId xmlns:p14="http://schemas.microsoft.com/office/powerpoint/2010/main" val="1690392782"/>
              </p:ext>
            </p:extLst>
          </p:nvPr>
        </p:nvGraphicFramePr>
        <p:xfrm>
          <a:off x="182045" y="1254127"/>
          <a:ext cx="11827911" cy="2072640"/>
        </p:xfrm>
        <a:graphic>
          <a:graphicData uri="http://schemas.openxmlformats.org/drawingml/2006/table">
            <a:tbl>
              <a:tblPr firstRow="1" firstCol="1" bandRow="1" bandCol="1">
                <a:tableStyleId>{5C22544A-7EE6-4342-B048-85BDC9FD1C3A}</a:tableStyleId>
              </a:tblPr>
              <a:tblGrid>
                <a:gridCol w="3001032">
                  <a:extLst>
                    <a:ext uri="{9D8B030D-6E8A-4147-A177-3AD203B41FA5}">
                      <a16:colId xmlns:a16="http://schemas.microsoft.com/office/drawing/2014/main" val="587729109"/>
                    </a:ext>
                  </a:extLst>
                </a:gridCol>
                <a:gridCol w="8826879">
                  <a:extLst>
                    <a:ext uri="{9D8B030D-6E8A-4147-A177-3AD203B41FA5}">
                      <a16:colId xmlns:a16="http://schemas.microsoft.com/office/drawing/2014/main" val="3254273143"/>
                    </a:ext>
                  </a:extLst>
                </a:gridCol>
              </a:tblGrid>
              <a:tr h="195851">
                <a:tc>
                  <a:txBody>
                    <a:bodyPr/>
                    <a:lstStyle/>
                    <a:p>
                      <a:pPr algn="l"/>
                      <a:r>
                        <a:rPr lang="it-IT" sz="1700" dirty="0">
                          <a:effectLst/>
                          <a:latin typeface="Arial" panose="020B0604020202020204" pitchFamily="34" charset="0"/>
                          <a:ea typeface="Times New Roman" panose="02020603050405020304" pitchFamily="18" charset="0"/>
                          <a:cs typeface="Arial" panose="020B0604020202020204" pitchFamily="34" charset="0"/>
                        </a:rPr>
                        <a:t>ALTRE SPESE</a:t>
                      </a: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Contenuto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901121458"/>
                  </a:ext>
                </a:extLst>
              </a:tr>
              <a:tr h="195851">
                <a:tc>
                  <a:txBody>
                    <a:bodyPr/>
                    <a:lstStyle/>
                    <a:p>
                      <a:pPr algn="l"/>
                      <a:r>
                        <a:rPr lang="it-IT" sz="1700" dirty="0">
                          <a:effectLst/>
                          <a:latin typeface="Arial" panose="020B0604020202020204" pitchFamily="34" charset="0"/>
                          <a:cs typeface="Arial" panose="020B0604020202020204" pitchFamily="34" charset="0"/>
                        </a:rPr>
                        <a:t>Libera professione</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 </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90717375"/>
                  </a:ext>
                </a:extLst>
              </a:tr>
              <a:tr h="195851">
                <a:tc>
                  <a:txBody>
                    <a:bodyPr/>
                    <a:lstStyle/>
                    <a:p>
                      <a:pPr algn="l"/>
                      <a:r>
                        <a:rPr lang="it-IT" sz="1700" dirty="0">
                          <a:effectLst/>
                          <a:latin typeface="Arial" panose="020B0604020202020204" pitchFamily="34" charset="0"/>
                          <a:cs typeface="Arial" panose="020B0604020202020204" pitchFamily="34" charset="0"/>
                        </a:rPr>
                        <a:t>Servizi sanitari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Importi sostenuti per l’acquisto di prestazioni sanitarie fornite da altri enti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598210447"/>
                  </a:ext>
                </a:extLst>
              </a:tr>
              <a:tr h="195851">
                <a:tc>
                  <a:txBody>
                    <a:bodyPr/>
                    <a:lstStyle/>
                    <a:p>
                      <a:pPr algn="l"/>
                      <a:r>
                        <a:rPr lang="it-IT" sz="1700" dirty="0">
                          <a:effectLst/>
                          <a:latin typeface="Arial" panose="020B0604020202020204" pitchFamily="34" charset="0"/>
                          <a:cs typeface="Arial" panose="020B0604020202020204" pitchFamily="34" charset="0"/>
                        </a:rPr>
                        <a:t>Pulizie</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 </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515602974"/>
                  </a:ext>
                </a:extLst>
              </a:tr>
              <a:tr h="195851">
                <a:tc>
                  <a:txBody>
                    <a:bodyPr/>
                    <a:lstStyle/>
                    <a:p>
                      <a:pPr algn="l"/>
                      <a:r>
                        <a:rPr lang="it-IT" sz="1700" dirty="0">
                          <a:effectLst/>
                          <a:latin typeface="Arial" panose="020B0604020202020204" pitchFamily="34" charset="0"/>
                          <a:cs typeface="Arial" panose="020B0604020202020204" pitchFamily="34" charset="0"/>
                        </a:rPr>
                        <a:t>Lavanderia e guardaroba</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 </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452024431"/>
                  </a:ext>
                </a:extLst>
              </a:tr>
              <a:tr h="195851">
                <a:tc>
                  <a:txBody>
                    <a:bodyPr/>
                    <a:lstStyle/>
                    <a:p>
                      <a:pPr algn="l"/>
                      <a:r>
                        <a:rPr lang="it-IT" sz="1700" dirty="0" err="1">
                          <a:effectLst/>
                          <a:latin typeface="Arial" panose="020B0604020202020204" pitchFamily="34" charset="0"/>
                          <a:cs typeface="Arial" panose="020B0604020202020204" pitchFamily="34" charset="0"/>
                        </a:rPr>
                        <a:t>Lavanolo</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 </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920503717"/>
                  </a:ext>
                </a:extLst>
              </a:tr>
              <a:tr h="195851">
                <a:tc>
                  <a:txBody>
                    <a:bodyPr/>
                    <a:lstStyle/>
                    <a:p>
                      <a:pPr algn="l"/>
                      <a:r>
                        <a:rPr lang="it-IT" sz="1700" dirty="0">
                          <a:effectLst/>
                          <a:latin typeface="Arial" panose="020B0604020202020204" pitchFamily="34" charset="0"/>
                          <a:cs typeface="Arial" panose="020B0604020202020204" pitchFamily="34" charset="0"/>
                        </a:rPr>
                        <a:t>Pasti per i ricoverati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r>
                        <a:rPr lang="it-IT" sz="1700" dirty="0">
                          <a:effectLst/>
                          <a:latin typeface="Arial" panose="020B0604020202020204" pitchFamily="34" charset="0"/>
                          <a:cs typeface="Arial" panose="020B0604020202020204" pitchFamily="34" charset="0"/>
                        </a:rPr>
                        <a:t> </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940835827"/>
                  </a:ext>
                </a:extLst>
              </a:tr>
              <a:tr h="195851">
                <a:tc>
                  <a:txBody>
                    <a:bodyPr/>
                    <a:lstStyle/>
                    <a:p>
                      <a:pPr algn="l"/>
                      <a:r>
                        <a:rPr lang="it-IT" sz="1700" dirty="0">
                          <a:effectLst/>
                          <a:latin typeface="Arial" panose="020B0604020202020204" pitchFamily="34" charset="0"/>
                          <a:cs typeface="Arial" panose="020B0604020202020204" pitchFamily="34" charset="0"/>
                        </a:rPr>
                        <a:t>Altri costi</a:t>
                      </a:r>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endParaRPr lang="it-IT" sz="17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800114881"/>
                  </a:ext>
                </a:extLst>
              </a:tr>
            </a:tbl>
          </a:graphicData>
        </a:graphic>
      </p:graphicFrame>
    </p:spTree>
    <p:extLst>
      <p:ext uri="{BB962C8B-B14F-4D97-AF65-F5344CB8AC3E}">
        <p14:creationId xmlns:p14="http://schemas.microsoft.com/office/powerpoint/2010/main" val="28011274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82045" y="155144"/>
            <a:ext cx="9811700"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1-articolazione delle risorse: caratteristica</a:t>
            </a:r>
          </a:p>
        </p:txBody>
      </p:sp>
      <p:pic>
        <p:nvPicPr>
          <p:cNvPr id="3" name="Immagine 2">
            <a:extLst>
              <a:ext uri="{FF2B5EF4-FFF2-40B4-BE49-F238E27FC236}">
                <a16:creationId xmlns:a16="http://schemas.microsoft.com/office/drawing/2014/main" id="{09F888CA-57EA-144A-EB73-F4E35AE2CD3C}"/>
              </a:ext>
            </a:extLst>
          </p:cNvPr>
          <p:cNvPicPr>
            <a:picLocks noChangeAspect="1"/>
          </p:cNvPicPr>
          <p:nvPr/>
        </p:nvPicPr>
        <p:blipFill>
          <a:blip r:embed="rId3"/>
          <a:stretch>
            <a:fillRect/>
          </a:stretch>
        </p:blipFill>
        <p:spPr>
          <a:xfrm>
            <a:off x="9993745" y="146051"/>
            <a:ext cx="2016211" cy="863014"/>
          </a:xfrm>
          <a:prstGeom prst="rect">
            <a:avLst/>
          </a:prstGeom>
        </p:spPr>
      </p:pic>
      <p:sp>
        <p:nvSpPr>
          <p:cNvPr id="4" name="Rettangolo 3">
            <a:extLst>
              <a:ext uri="{FF2B5EF4-FFF2-40B4-BE49-F238E27FC236}">
                <a16:creationId xmlns:a16="http://schemas.microsoft.com/office/drawing/2014/main" id="{24DF306B-F9C1-B7C2-7EE3-1C5183645C1E}"/>
              </a:ext>
            </a:extLst>
          </p:cNvPr>
          <p:cNvSpPr/>
          <p:nvPr/>
        </p:nvSpPr>
        <p:spPr>
          <a:xfrm>
            <a:off x="281757" y="1205314"/>
            <a:ext cx="11649405" cy="3277820"/>
          </a:xfrm>
          <a:prstGeom prst="rect">
            <a:avLst/>
          </a:prstGeom>
          <a:noFill/>
        </p:spPr>
        <p:txBody>
          <a:bodyPr wrap="square">
            <a:spAutoFit/>
          </a:bodyPr>
          <a:lstStyle/>
          <a:p>
            <a:pPr algn="just"/>
            <a:r>
              <a:rPr lang="it-IT" sz="2300" dirty="0">
                <a:solidFill>
                  <a:srgbClr val="000000"/>
                </a:solidFill>
                <a:latin typeface="Arial" panose="020B0604020202020204" pitchFamily="34" charset="0"/>
                <a:ea typeface="Times New Roman" panose="02020603050405020304" pitchFamily="18" charset="0"/>
                <a:cs typeface="Arial" panose="020B0604020202020204" pitchFamily="34" charset="0"/>
              </a:rPr>
              <a:t>I dati sulle risorse (in particolare quelli relativi al Personale) non possono limitarsi a quelli quantificati in termini monetari ma devono trovare espressione anche in termini tecnici (ore timbrate e numero di </a:t>
            </a:r>
            <a:r>
              <a:rPr lang="it-IT" sz="2300" dirty="0">
                <a:latin typeface="Arial" panose="020B0604020202020204" pitchFamily="34" charset="0"/>
                <a:cs typeface="Arial" panose="020B0604020202020204" pitchFamily="34" charset="0"/>
              </a:rPr>
              <a:t>“</a:t>
            </a:r>
            <a:r>
              <a:rPr lang="it-IT" sz="2300" dirty="0">
                <a:solidFill>
                  <a:srgbClr val="000000"/>
                </a:solidFill>
                <a:latin typeface="Arial" panose="020B0604020202020204" pitchFamily="34" charset="0"/>
                <a:ea typeface="Times New Roman" panose="02020603050405020304" pitchFamily="18" charset="0"/>
                <a:cs typeface="Arial" panose="020B0604020202020204" pitchFamily="34" charset="0"/>
              </a:rPr>
              <a:t>teste</a:t>
            </a:r>
            <a:r>
              <a:rPr lang="it-IT" sz="2300" dirty="0">
                <a:latin typeface="Arial" panose="020B0604020202020204" pitchFamily="34" charset="0"/>
                <a:cs typeface="Arial" panose="020B0604020202020204" pitchFamily="34" charset="0"/>
              </a:rPr>
              <a:t>”</a:t>
            </a:r>
            <a:r>
              <a:rPr lang="it-IT" sz="2300" dirty="0">
                <a:solidFill>
                  <a:srgbClr val="000000"/>
                </a:solidFill>
                <a:latin typeface="Arial" panose="020B0604020202020204" pitchFamily="34" charset="0"/>
                <a:ea typeface="Times New Roman" panose="02020603050405020304" pitchFamily="18" charset="0"/>
                <a:cs typeface="Arial" panose="020B0604020202020204" pitchFamily="34" charset="0"/>
              </a:rPr>
              <a:t> equivalenti).</a:t>
            </a:r>
          </a:p>
          <a:p>
            <a:pPr algn="just"/>
            <a:endParaRPr lang="it-IT" sz="2300" dirty="0">
              <a:latin typeface="Arial" panose="020B0604020202020204" pitchFamily="34" charset="0"/>
              <a:ea typeface="Times New Roman" panose="02020603050405020304" pitchFamily="18" charset="0"/>
              <a:cs typeface="Arial" panose="020B0604020202020204" pitchFamily="34" charset="0"/>
            </a:endParaRPr>
          </a:p>
          <a:p>
            <a:pPr algn="just"/>
            <a:r>
              <a:rPr lang="it-IT" sz="2300" dirty="0">
                <a:solidFill>
                  <a:srgbClr val="000000"/>
                </a:solidFill>
                <a:latin typeface="Arial" panose="020B0604020202020204" pitchFamily="34" charset="0"/>
                <a:ea typeface="Times New Roman" panose="02020603050405020304" pitchFamily="18" charset="0"/>
                <a:cs typeface="Arial" panose="020B0604020202020204" pitchFamily="34" charset="0"/>
              </a:rPr>
              <a:t>Questo perché la contabilità è un s</a:t>
            </a:r>
            <a:r>
              <a:rPr lang="it-IT" sz="2300" dirty="0">
                <a:latin typeface="Arial" panose="020B0604020202020204" pitchFamily="34" charset="0"/>
                <a:cs typeface="Arial" panose="020B0604020202020204" pitchFamily="34" charset="0"/>
              </a:rPr>
              <a:t>istema di registrazione e controllo dei dati relativi ad eventi che hanno </a:t>
            </a:r>
            <a:r>
              <a:rPr lang="it-IT" sz="2300" b="1" dirty="0">
                <a:latin typeface="Arial" panose="020B0604020202020204" pitchFamily="34" charset="0"/>
                <a:cs typeface="Arial" panose="020B0604020202020204" pitchFamily="34" charset="0"/>
              </a:rPr>
              <a:t>rilevanza</a:t>
            </a:r>
            <a:r>
              <a:rPr lang="it-IT" sz="2300" dirty="0">
                <a:latin typeface="Arial" panose="020B0604020202020204" pitchFamily="34" charset="0"/>
                <a:cs typeface="Arial" panose="020B0604020202020204" pitchFamily="34" charset="0"/>
              </a:rPr>
              <a:t> economica ma non necessariamente anche </a:t>
            </a:r>
            <a:r>
              <a:rPr lang="it-IT" sz="2300" b="1" dirty="0">
                <a:latin typeface="Arial" panose="020B0604020202020204" pitchFamily="34" charset="0"/>
                <a:cs typeface="Arial" panose="020B0604020202020204" pitchFamily="34" charset="0"/>
              </a:rPr>
              <a:t>espressione</a:t>
            </a:r>
            <a:r>
              <a:rPr lang="it-IT" sz="2300" dirty="0">
                <a:latin typeface="Arial" panose="020B0604020202020204" pitchFamily="34" charset="0"/>
                <a:cs typeface="Arial" panose="020B0604020202020204" pitchFamily="34" charset="0"/>
              </a:rPr>
              <a:t> economica: ecco perché, nei sistemi contabili moderni (sistemi di </a:t>
            </a:r>
            <a:r>
              <a:rPr lang="it-IT" sz="2300" i="1" dirty="0">
                <a:latin typeface="Arial" panose="020B0604020202020204" pitchFamily="34" charset="0"/>
                <a:cs typeface="Arial" panose="020B0604020202020204" pitchFamily="34" charset="0"/>
              </a:rPr>
              <a:t>contabilità clinico-organizzativa</a:t>
            </a:r>
            <a:r>
              <a:rPr lang="it-IT" sz="2300" dirty="0">
                <a:latin typeface="Arial" panose="020B0604020202020204" pitchFamily="34" charset="0"/>
                <a:cs typeface="Arial" panose="020B0604020202020204" pitchFamily="34" charset="0"/>
              </a:rPr>
              <a:t>), trovano spazio anche elementi non espressi in forma economico-monetaria (ad esempio, volumi di attività, ore lavorate, ecc.).</a:t>
            </a:r>
          </a:p>
        </p:txBody>
      </p:sp>
    </p:spTree>
    <p:extLst>
      <p:ext uri="{BB962C8B-B14F-4D97-AF65-F5344CB8AC3E}">
        <p14:creationId xmlns:p14="http://schemas.microsoft.com/office/powerpoint/2010/main" val="2318356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txBox="1">
            <a:spLocks/>
          </p:cNvSpPr>
          <p:nvPr/>
        </p:nvSpPr>
        <p:spPr bwMode="auto">
          <a:xfrm>
            <a:off x="1703512" y="2060847"/>
            <a:ext cx="8712968" cy="2194629"/>
          </a:xfrm>
          <a:prstGeom prst="rect">
            <a:avLst/>
          </a:prstGeom>
          <a:noFill/>
          <a:ln w="9525">
            <a:noFill/>
            <a:miter lim="800000"/>
            <a:headEnd/>
            <a:tailEnd/>
          </a:ln>
        </p:spPr>
        <p:txBody>
          <a:bodyPr anchor="ctr">
            <a:prstTxWarp prst="textNoShape">
              <a:avLst/>
            </a:prstTxWarp>
          </a:bodyPr>
          <a:lstStyle/>
          <a:p>
            <a:pPr algn="ctr">
              <a:lnSpc>
                <a:spcPct val="100000"/>
              </a:lnSpc>
              <a:spcBef>
                <a:spcPct val="0"/>
              </a:spcBef>
              <a:buFontTx/>
              <a:buNone/>
            </a:pPr>
            <a:r>
              <a:rPr lang="it-IT" sz="6000" b="1" dirty="0">
                <a:solidFill>
                  <a:srgbClr val="C00000"/>
                </a:solidFill>
                <a:latin typeface="Arial" panose="020B0604020202020204" pitchFamily="34" charset="0"/>
                <a:ea typeface="ＭＳ Ｐゴシック" charset="-128"/>
                <a:cs typeface="Arial" panose="020B0604020202020204" pitchFamily="34" charset="0"/>
              </a:rPr>
              <a:t>Clinical </a:t>
            </a:r>
            <a:r>
              <a:rPr lang="it-IT" sz="6000" b="1" dirty="0" err="1">
                <a:solidFill>
                  <a:srgbClr val="C00000"/>
                </a:solidFill>
                <a:latin typeface="Arial" panose="020B0604020202020204" pitchFamily="34" charset="0"/>
                <a:ea typeface="ＭＳ Ｐゴシック" charset="-128"/>
                <a:cs typeface="Arial" panose="020B0604020202020204" pitchFamily="34" charset="0"/>
              </a:rPr>
              <a:t>Costing</a:t>
            </a:r>
            <a:r>
              <a:rPr lang="it-IT" sz="6000" b="1" dirty="0">
                <a:solidFill>
                  <a:srgbClr val="C00000"/>
                </a:solidFill>
                <a:latin typeface="Arial" panose="020B0604020202020204" pitchFamily="34" charset="0"/>
                <a:ea typeface="ＭＳ Ｐゴシック" charset="-128"/>
                <a:cs typeface="Arial" panose="020B0604020202020204" pitchFamily="34" charset="0"/>
              </a:rPr>
              <a:t>:</a:t>
            </a:r>
          </a:p>
          <a:p>
            <a:pPr algn="ctr">
              <a:lnSpc>
                <a:spcPct val="100000"/>
              </a:lnSpc>
              <a:spcBef>
                <a:spcPct val="0"/>
              </a:spcBef>
              <a:buFontTx/>
              <a:buNone/>
            </a:pPr>
            <a:r>
              <a:rPr lang="it-IT" sz="6000" b="1" i="1" dirty="0">
                <a:solidFill>
                  <a:srgbClr val="C00000"/>
                </a:solidFill>
                <a:latin typeface="Arial" panose="020B0604020202020204" pitchFamily="34" charset="0"/>
                <a:ea typeface="ＭＳ Ｐゴシック" charset="-128"/>
                <a:cs typeface="Arial" panose="020B0604020202020204" pitchFamily="34" charset="0"/>
              </a:rPr>
              <a:t>Principi generali</a:t>
            </a:r>
          </a:p>
        </p:txBody>
      </p:sp>
      <p:pic>
        <p:nvPicPr>
          <p:cNvPr id="2" name="Immagine 1">
            <a:extLst>
              <a:ext uri="{FF2B5EF4-FFF2-40B4-BE49-F238E27FC236}">
                <a16:creationId xmlns:a16="http://schemas.microsoft.com/office/drawing/2014/main" id="{44C90CF6-20D2-E306-9C9F-F062709617F9}"/>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2986521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82045" y="155144"/>
            <a:ext cx="9811700"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1-articolazione delle risorse: esempio</a:t>
            </a:r>
          </a:p>
        </p:txBody>
      </p:sp>
      <p:pic>
        <p:nvPicPr>
          <p:cNvPr id="3" name="Immagine 2">
            <a:extLst>
              <a:ext uri="{FF2B5EF4-FFF2-40B4-BE49-F238E27FC236}">
                <a16:creationId xmlns:a16="http://schemas.microsoft.com/office/drawing/2014/main" id="{09F888CA-57EA-144A-EB73-F4E35AE2CD3C}"/>
              </a:ext>
            </a:extLst>
          </p:cNvPr>
          <p:cNvPicPr>
            <a:picLocks noChangeAspect="1"/>
          </p:cNvPicPr>
          <p:nvPr/>
        </p:nvPicPr>
        <p:blipFill>
          <a:blip r:embed="rId3"/>
          <a:stretch>
            <a:fillRect/>
          </a:stretch>
        </p:blipFill>
        <p:spPr>
          <a:xfrm>
            <a:off x="9993745" y="146051"/>
            <a:ext cx="2016211" cy="863014"/>
          </a:xfrm>
          <a:prstGeom prst="rect">
            <a:avLst/>
          </a:prstGeom>
        </p:spPr>
      </p:pic>
      <p:graphicFrame>
        <p:nvGraphicFramePr>
          <p:cNvPr id="2" name="Tabella 1">
            <a:extLst>
              <a:ext uri="{FF2B5EF4-FFF2-40B4-BE49-F238E27FC236}">
                <a16:creationId xmlns:a16="http://schemas.microsoft.com/office/drawing/2014/main" id="{EA0C025A-D894-A961-A2C4-08F70121FA94}"/>
              </a:ext>
            </a:extLst>
          </p:cNvPr>
          <p:cNvGraphicFramePr>
            <a:graphicFrameLocks noGrp="1"/>
          </p:cNvGraphicFramePr>
          <p:nvPr>
            <p:extLst>
              <p:ext uri="{D42A27DB-BD31-4B8C-83A1-F6EECF244321}">
                <p14:modId xmlns:p14="http://schemas.microsoft.com/office/powerpoint/2010/main" val="324137309"/>
              </p:ext>
            </p:extLst>
          </p:nvPr>
        </p:nvGraphicFramePr>
        <p:xfrm>
          <a:off x="272037" y="1468316"/>
          <a:ext cx="11737919" cy="5279927"/>
        </p:xfrm>
        <a:graphic>
          <a:graphicData uri="http://schemas.openxmlformats.org/drawingml/2006/table">
            <a:tbl>
              <a:tblPr>
                <a:tableStyleId>{5C22544A-7EE6-4342-B048-85BDC9FD1C3A}</a:tableStyleId>
              </a:tblPr>
              <a:tblGrid>
                <a:gridCol w="2304109">
                  <a:extLst>
                    <a:ext uri="{9D8B030D-6E8A-4147-A177-3AD203B41FA5}">
                      <a16:colId xmlns:a16="http://schemas.microsoft.com/office/drawing/2014/main" val="3597167776"/>
                    </a:ext>
                  </a:extLst>
                </a:gridCol>
                <a:gridCol w="1670539">
                  <a:extLst>
                    <a:ext uri="{9D8B030D-6E8A-4147-A177-3AD203B41FA5}">
                      <a16:colId xmlns:a16="http://schemas.microsoft.com/office/drawing/2014/main" val="1930336660"/>
                    </a:ext>
                  </a:extLst>
                </a:gridCol>
                <a:gridCol w="3798278">
                  <a:extLst>
                    <a:ext uri="{9D8B030D-6E8A-4147-A177-3AD203B41FA5}">
                      <a16:colId xmlns:a16="http://schemas.microsoft.com/office/drawing/2014/main" val="3123779931"/>
                    </a:ext>
                  </a:extLst>
                </a:gridCol>
                <a:gridCol w="2204305">
                  <a:extLst>
                    <a:ext uri="{9D8B030D-6E8A-4147-A177-3AD203B41FA5}">
                      <a16:colId xmlns:a16="http://schemas.microsoft.com/office/drawing/2014/main" val="3839289482"/>
                    </a:ext>
                  </a:extLst>
                </a:gridCol>
                <a:gridCol w="1760688">
                  <a:extLst>
                    <a:ext uri="{9D8B030D-6E8A-4147-A177-3AD203B41FA5}">
                      <a16:colId xmlns:a16="http://schemas.microsoft.com/office/drawing/2014/main" val="2872090750"/>
                    </a:ext>
                  </a:extLst>
                </a:gridCol>
              </a:tblGrid>
              <a:tr h="465992">
                <a:tc>
                  <a:txBody>
                    <a:bodyPr/>
                    <a:lstStyle/>
                    <a:p>
                      <a:pPr algn="ctr" fontAlgn="ctr"/>
                      <a:r>
                        <a:rPr lang="it-IT" sz="1600" u="none" strike="noStrike" dirty="0">
                          <a:solidFill>
                            <a:schemeClr val="bg1"/>
                          </a:solidFill>
                          <a:effectLst/>
                          <a:latin typeface="Arial" panose="020B0604020202020204" pitchFamily="34" charset="0"/>
                          <a:cs typeface="Arial" panose="020B0604020202020204" pitchFamily="34" charset="0"/>
                        </a:rPr>
                        <a:t>Denominazione azienda</a:t>
                      </a:r>
                      <a:endParaRPr lang="it-IT" sz="1600" b="0"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solidFill>
                      <a:srgbClr val="002060"/>
                    </a:solidFill>
                  </a:tcPr>
                </a:tc>
                <a:tc>
                  <a:txBody>
                    <a:bodyPr/>
                    <a:lstStyle/>
                    <a:p>
                      <a:pPr algn="ctr" fontAlgn="ctr"/>
                      <a:r>
                        <a:rPr lang="it-IT" sz="1600" u="none" strike="noStrike" dirty="0">
                          <a:solidFill>
                            <a:schemeClr val="bg1"/>
                          </a:solidFill>
                          <a:effectLst/>
                          <a:latin typeface="Arial" panose="020B0604020202020204" pitchFamily="34" charset="0"/>
                          <a:cs typeface="Arial" panose="020B0604020202020204" pitchFamily="34" charset="0"/>
                        </a:rPr>
                        <a:t>Codice risorsa</a:t>
                      </a:r>
                      <a:endParaRPr lang="it-IT" sz="1600" b="0"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solidFill>
                      <a:srgbClr val="002060"/>
                    </a:solidFill>
                  </a:tcPr>
                </a:tc>
                <a:tc>
                  <a:txBody>
                    <a:bodyPr/>
                    <a:lstStyle/>
                    <a:p>
                      <a:pPr algn="ctr" fontAlgn="ctr"/>
                      <a:r>
                        <a:rPr lang="it-IT" sz="1600" u="none" strike="noStrike" dirty="0">
                          <a:solidFill>
                            <a:schemeClr val="bg1"/>
                          </a:solidFill>
                          <a:effectLst/>
                          <a:latin typeface="Arial" panose="020B0604020202020204" pitchFamily="34" charset="0"/>
                          <a:cs typeface="Arial" panose="020B0604020202020204" pitchFamily="34" charset="0"/>
                        </a:rPr>
                        <a:t>Tipologia risorsa</a:t>
                      </a:r>
                      <a:endParaRPr lang="it-IT" sz="1600" b="0"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solidFill>
                      <a:srgbClr val="002060"/>
                    </a:solidFill>
                  </a:tcPr>
                </a:tc>
                <a:tc>
                  <a:txBody>
                    <a:bodyPr/>
                    <a:lstStyle/>
                    <a:p>
                      <a:pPr algn="ctr" fontAlgn="ctr"/>
                      <a:r>
                        <a:rPr lang="it-IT" sz="1600" u="none" strike="noStrike" dirty="0">
                          <a:solidFill>
                            <a:schemeClr val="bg1"/>
                          </a:solidFill>
                          <a:effectLst/>
                          <a:latin typeface="Arial" panose="020B0604020202020204" pitchFamily="34" charset="0"/>
                          <a:cs typeface="Arial" panose="020B0604020202020204" pitchFamily="34" charset="0"/>
                        </a:rPr>
                        <a:t>Importi economici</a:t>
                      </a:r>
                      <a:endParaRPr lang="it-IT" sz="1600" b="0"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solidFill>
                      <a:srgbClr val="002060"/>
                    </a:solidFill>
                  </a:tcPr>
                </a:tc>
                <a:tc>
                  <a:txBody>
                    <a:bodyPr/>
                    <a:lstStyle/>
                    <a:p>
                      <a:pPr algn="ctr" fontAlgn="ctr"/>
                      <a:r>
                        <a:rPr lang="it-IT" sz="1600" u="none" strike="noStrike" dirty="0">
                          <a:solidFill>
                            <a:schemeClr val="bg1"/>
                          </a:solidFill>
                          <a:effectLst/>
                          <a:latin typeface="Arial" panose="020B0604020202020204" pitchFamily="34" charset="0"/>
                          <a:cs typeface="Arial" panose="020B0604020202020204" pitchFamily="34" charset="0"/>
                        </a:rPr>
                        <a:t>Ore di lavoro</a:t>
                      </a:r>
                      <a:endParaRPr lang="it-IT" sz="1600" b="0"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solidFill>
                      <a:srgbClr val="002060"/>
                    </a:solidFill>
                  </a:tcPr>
                </a:tc>
                <a:extLst>
                  <a:ext uri="{0D108BD9-81ED-4DB2-BD59-A6C34878D82A}">
                    <a16:rowId xmlns:a16="http://schemas.microsoft.com/office/drawing/2014/main" val="2088199591"/>
                  </a:ext>
                </a:extLst>
              </a:tr>
              <a:tr h="247014">
                <a:tc>
                  <a:txBody>
                    <a:bodyPr/>
                    <a:lstStyle/>
                    <a:p>
                      <a:pPr algn="l" fontAlgn="b"/>
                      <a:r>
                        <a:rPr lang="it-IT" sz="1600" u="none" strike="noStrike" dirty="0">
                          <a:effectLst/>
                          <a:latin typeface="Arial" panose="020B0604020202020204" pitchFamily="34" charset="0"/>
                          <a:cs typeface="Arial" panose="020B0604020202020204" pitchFamily="34" charset="0"/>
                        </a:rPr>
                        <a:t>ASL </a:t>
                      </a:r>
                      <a:r>
                        <a:rPr lang="it-IT" sz="1600" u="none" strike="noStrike" dirty="0" err="1">
                          <a:effectLst/>
                          <a:latin typeface="Arial" panose="020B0604020202020204" pitchFamily="34" charset="0"/>
                          <a:cs typeface="Arial" panose="020B0604020202020204" pitchFamily="34" charset="0"/>
                        </a:rPr>
                        <a:t>Roccaverde</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dirty="0">
                          <a:effectLst/>
                          <a:latin typeface="Arial" panose="020B0604020202020204" pitchFamily="34" charset="0"/>
                          <a:cs typeface="Arial" panose="020B0604020202020204" pitchFamily="34" charset="0"/>
                        </a:rPr>
                        <a:t>10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dirty="0">
                          <a:effectLst/>
                          <a:latin typeface="Arial" panose="020B0604020202020204" pitchFamily="34" charset="0"/>
                          <a:cs typeface="Arial" panose="020B0604020202020204" pitchFamily="34" charset="0"/>
                        </a:rPr>
                        <a:t>Personale medico</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20.000.000,0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b"/>
                      <a:r>
                        <a:rPr lang="it-IT" sz="1600" u="none" strike="noStrike">
                          <a:effectLst/>
                          <a:latin typeface="Arial" panose="020B0604020202020204" pitchFamily="34" charset="0"/>
                          <a:cs typeface="Arial" panose="020B0604020202020204" pitchFamily="34" charset="0"/>
                        </a:rPr>
                        <a:t>235.295,0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1287251969"/>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dirty="0">
                          <a:effectLst/>
                          <a:latin typeface="Arial" panose="020B0604020202020204" pitchFamily="34" charset="0"/>
                          <a:cs typeface="Arial" panose="020B0604020202020204" pitchFamily="34" charset="0"/>
                        </a:rPr>
                        <a:t>20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dirty="0">
                          <a:effectLst/>
                          <a:latin typeface="Arial" panose="020B0604020202020204" pitchFamily="34" charset="0"/>
                          <a:cs typeface="Arial" panose="020B0604020202020204" pitchFamily="34" charset="0"/>
                        </a:rPr>
                        <a:t>Altro personale sanitario laureato</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3.000.000,0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b"/>
                      <a:r>
                        <a:rPr lang="it-IT" sz="1600" u="none" strike="noStrike">
                          <a:effectLst/>
                          <a:latin typeface="Arial" panose="020B0604020202020204" pitchFamily="34" charset="0"/>
                          <a:cs typeface="Arial" panose="020B0604020202020204" pitchFamily="34" charset="0"/>
                        </a:rPr>
                        <a:t>37.500,0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2696261638"/>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30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dirty="0">
                          <a:effectLst/>
                          <a:latin typeface="Arial" panose="020B0604020202020204" pitchFamily="34" charset="0"/>
                          <a:cs typeface="Arial" panose="020B0604020202020204" pitchFamily="34" charset="0"/>
                        </a:rPr>
                        <a:t>Personale infermieristico</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21.000.000,0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b"/>
                      <a:r>
                        <a:rPr lang="it-IT" sz="1600" u="none" strike="noStrike">
                          <a:effectLst/>
                          <a:latin typeface="Arial" panose="020B0604020202020204" pitchFamily="34" charset="0"/>
                          <a:cs typeface="Arial" panose="020B0604020202020204" pitchFamily="34" charset="0"/>
                        </a:rPr>
                        <a:t>552.366,0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522821622"/>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40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dirty="0">
                          <a:effectLst/>
                          <a:latin typeface="Arial" panose="020B0604020202020204" pitchFamily="34" charset="0"/>
                          <a:cs typeface="Arial" panose="020B0604020202020204" pitchFamily="34" charset="0"/>
                        </a:rPr>
                        <a:t>Personale tecnico sanitario</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4.500.000,0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b"/>
                      <a:r>
                        <a:rPr lang="it-IT" sz="1600" u="none" strike="noStrike">
                          <a:effectLst/>
                          <a:latin typeface="Arial" panose="020B0604020202020204" pitchFamily="34" charset="0"/>
                          <a:cs typeface="Arial" panose="020B0604020202020204" pitchFamily="34" charset="0"/>
                        </a:rPr>
                        <a:t>118.420,0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2617516558"/>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50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dirty="0">
                          <a:effectLst/>
                          <a:latin typeface="Arial" panose="020B0604020202020204" pitchFamily="34" charset="0"/>
                          <a:cs typeface="Arial" panose="020B0604020202020204" pitchFamily="34" charset="0"/>
                        </a:rPr>
                        <a:t>Altro personale socio-sanitario</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8.000.000,0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b"/>
                      <a:r>
                        <a:rPr lang="it-IT" sz="1600" u="none" strike="noStrike">
                          <a:effectLst/>
                          <a:latin typeface="Arial" panose="020B0604020202020204" pitchFamily="34" charset="0"/>
                          <a:cs typeface="Arial" panose="020B0604020202020204" pitchFamily="34" charset="0"/>
                        </a:rPr>
                        <a:t>320.000,0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480598474"/>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60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dirty="0">
                          <a:effectLst/>
                          <a:latin typeface="Arial" panose="020B0604020202020204" pitchFamily="34" charset="0"/>
                          <a:cs typeface="Arial" panose="020B0604020202020204" pitchFamily="34" charset="0"/>
                        </a:rPr>
                        <a:t>Altre figure professionali</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13.000.000,0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b"/>
                      <a:r>
                        <a:rPr lang="it-IT" sz="1600" u="none" strike="noStrike">
                          <a:effectLst/>
                          <a:latin typeface="Arial" panose="020B0604020202020204" pitchFamily="34" charset="0"/>
                          <a:cs typeface="Arial" panose="020B0604020202020204" pitchFamily="34" charset="0"/>
                        </a:rPr>
                        <a:t>406.011,0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2884814660"/>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70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dirty="0">
                          <a:effectLst/>
                          <a:latin typeface="Arial" panose="020B0604020202020204" pitchFamily="34" charset="0"/>
                          <a:cs typeface="Arial" panose="020B0604020202020204" pitchFamily="34" charset="0"/>
                        </a:rPr>
                        <a:t>Farmaci senza File </a:t>
                      </a:r>
                      <a:r>
                        <a:rPr lang="it-IT" sz="1600" u="none" strike="noStrike" dirty="0" err="1">
                          <a:effectLst/>
                          <a:latin typeface="Arial" panose="020B0604020202020204" pitchFamily="34" charset="0"/>
                          <a:cs typeface="Arial" panose="020B0604020202020204" pitchFamily="34" charset="0"/>
                        </a:rPr>
                        <a:t>F</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4.500.000,0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a:effectLst/>
                          <a:latin typeface="Arial" panose="020B0604020202020204" pitchFamily="34" charset="0"/>
                          <a:cs typeface="Arial" panose="020B0604020202020204" pitchFamily="34" charset="0"/>
                        </a:rPr>
                        <a:t> </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46212797"/>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71</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dirty="0">
                          <a:effectLst/>
                          <a:latin typeface="Arial" panose="020B0604020202020204" pitchFamily="34" charset="0"/>
                          <a:cs typeface="Arial" panose="020B0604020202020204" pitchFamily="34" charset="0"/>
                        </a:rPr>
                        <a:t>Farmaci File </a:t>
                      </a:r>
                      <a:r>
                        <a:rPr lang="it-IT" sz="1600" u="none" strike="noStrike" dirty="0" err="1">
                          <a:effectLst/>
                          <a:latin typeface="Arial" panose="020B0604020202020204" pitchFamily="34" charset="0"/>
                          <a:cs typeface="Arial" panose="020B0604020202020204" pitchFamily="34" charset="0"/>
                        </a:rPr>
                        <a:t>F</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834.500,0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a:effectLst/>
                          <a:latin typeface="Arial" panose="020B0604020202020204" pitchFamily="34" charset="0"/>
                          <a:cs typeface="Arial" panose="020B0604020202020204" pitchFamily="34" charset="0"/>
                        </a:rPr>
                        <a:t> </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1130387976"/>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72</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a:effectLst/>
                          <a:latin typeface="Arial" panose="020B0604020202020204" pitchFamily="34" charset="0"/>
                          <a:cs typeface="Arial" panose="020B0604020202020204" pitchFamily="34" charset="0"/>
                        </a:rPr>
                        <a:t>Farmaci File F chemio</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2.345.000,0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a:effectLst/>
                          <a:latin typeface="Arial" panose="020B0604020202020204" pitchFamily="34" charset="0"/>
                          <a:cs typeface="Arial" panose="020B0604020202020204" pitchFamily="34" charset="0"/>
                        </a:rPr>
                        <a:t> </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2652356795"/>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73</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a:effectLst/>
                          <a:latin typeface="Arial" panose="020B0604020202020204" pitchFamily="34" charset="0"/>
                          <a:cs typeface="Arial" panose="020B0604020202020204" pitchFamily="34" charset="0"/>
                        </a:rPr>
                        <a:t>Ossigeno terapeutico</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711.000,0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2418683465"/>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80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dirty="0">
                          <a:effectLst/>
                          <a:latin typeface="Arial" panose="020B0604020202020204" pitchFamily="34" charset="0"/>
                          <a:cs typeface="Arial" panose="020B0604020202020204" pitchFamily="34" charset="0"/>
                        </a:rPr>
                        <a:t>Presidi sanitari/chirurgici</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8.200.000,0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1016245842"/>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91</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a:effectLst/>
                          <a:latin typeface="Arial" panose="020B0604020202020204" pitchFamily="34" charset="0"/>
                          <a:cs typeface="Arial" panose="020B0604020202020204" pitchFamily="34" charset="0"/>
                        </a:rPr>
                        <a:t>Libera professione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1.000.000,0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1574120928"/>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92</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a:effectLst/>
                          <a:latin typeface="Arial" panose="020B0604020202020204" pitchFamily="34" charset="0"/>
                          <a:cs typeface="Arial" panose="020B0604020202020204" pitchFamily="34" charset="0"/>
                        </a:rPr>
                        <a:t>Servizi sanitari</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1.000.000,0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2522438544"/>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93</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a:effectLst/>
                          <a:latin typeface="Arial" panose="020B0604020202020204" pitchFamily="34" charset="0"/>
                          <a:cs typeface="Arial" panose="020B0604020202020204" pitchFamily="34" charset="0"/>
                        </a:rPr>
                        <a:t>Pulizie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4.000.000,0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3310426905"/>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94</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a:effectLst/>
                          <a:latin typeface="Arial" panose="020B0604020202020204" pitchFamily="34" charset="0"/>
                          <a:cs typeface="Arial" panose="020B0604020202020204" pitchFamily="34" charset="0"/>
                        </a:rPr>
                        <a:t>Lavanderia e guardaroba</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2.000.000,0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1568225644"/>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95</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a:effectLst/>
                          <a:latin typeface="Arial" panose="020B0604020202020204" pitchFamily="34" charset="0"/>
                          <a:cs typeface="Arial" panose="020B0604020202020204" pitchFamily="34" charset="0"/>
                        </a:rPr>
                        <a:t>Lavanolo</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dirty="0">
                          <a:effectLst/>
                          <a:latin typeface="Arial" panose="020B0604020202020204" pitchFamily="34" charset="0"/>
                          <a:cs typeface="Arial" panose="020B0604020202020204" pitchFamily="34" charset="0"/>
                        </a:rPr>
                        <a:t>1.000.000,0</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1702873957"/>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96</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a:effectLst/>
                          <a:latin typeface="Arial" panose="020B0604020202020204" pitchFamily="34" charset="0"/>
                          <a:cs typeface="Arial" panose="020B0604020202020204" pitchFamily="34" charset="0"/>
                        </a:rPr>
                        <a:t>Pasti per i ricoverati</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a:effectLst/>
                          <a:latin typeface="Arial" panose="020B0604020202020204" pitchFamily="34" charset="0"/>
                          <a:cs typeface="Arial" panose="020B0604020202020204" pitchFamily="34" charset="0"/>
                        </a:rPr>
                        <a:t>2.000.000,0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892665116"/>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ctr"/>
                      <a:r>
                        <a:rPr lang="it-IT" sz="1600" u="none" strike="noStrike">
                          <a:effectLst/>
                          <a:latin typeface="Arial" panose="020B0604020202020204" pitchFamily="34" charset="0"/>
                          <a:cs typeface="Arial" panose="020B0604020202020204" pitchFamily="34" charset="0"/>
                        </a:rPr>
                        <a:t>99</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l" fontAlgn="ctr"/>
                      <a:r>
                        <a:rPr lang="it-IT" sz="1600" u="none" strike="noStrike">
                          <a:effectLst/>
                          <a:latin typeface="Arial" panose="020B0604020202020204" pitchFamily="34" charset="0"/>
                          <a:cs typeface="Arial" panose="020B0604020202020204" pitchFamily="34" charset="0"/>
                        </a:rPr>
                        <a:t>Altri costi</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solidFill>
                      <a:schemeClr val="bg1">
                        <a:lumMod val="95000"/>
                      </a:schemeClr>
                    </a:solidFill>
                  </a:tcPr>
                </a:tc>
                <a:tc>
                  <a:txBody>
                    <a:bodyPr/>
                    <a:lstStyle/>
                    <a:p>
                      <a:pPr algn="r" fontAlgn="b"/>
                      <a:r>
                        <a:rPr lang="it-IT" sz="1600" u="none" strike="noStrike">
                          <a:effectLst/>
                          <a:latin typeface="Arial" panose="020B0604020202020204" pitchFamily="34" charset="0"/>
                          <a:cs typeface="Arial" panose="020B0604020202020204" pitchFamily="34" charset="0"/>
                        </a:rPr>
                        <a:t>6.000.000,0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2607519429"/>
                  </a:ext>
                </a:extLst>
              </a:tr>
              <a:tr h="247014">
                <a:tc>
                  <a:txBody>
                    <a:bodyPr/>
                    <a:lstStyle/>
                    <a:p>
                      <a:pPr algn="l" fontAlgn="b"/>
                      <a:r>
                        <a:rPr lang="it-IT" sz="1600" u="none" strike="noStrike">
                          <a:effectLst/>
                          <a:latin typeface="Arial" panose="020B0604020202020204" pitchFamily="34" charset="0"/>
                          <a:cs typeface="Arial" panose="020B0604020202020204" pitchFamily="34" charset="0"/>
                        </a:rPr>
                        <a:t>ASL Roccaverde</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ctr" fontAlgn="b"/>
                      <a:r>
                        <a:rPr lang="it-IT" sz="1600" u="none" strike="noStrike">
                          <a:effectLst/>
                          <a:latin typeface="Arial" panose="020B0604020202020204" pitchFamily="34" charset="0"/>
                          <a:cs typeface="Arial" panose="020B0604020202020204" pitchFamily="34" charset="0"/>
                        </a:rPr>
                        <a:t> </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TOTALI</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r" fontAlgn="b"/>
                      <a:r>
                        <a:rPr lang="it-IT" sz="1600" u="none" strike="noStrike">
                          <a:effectLst/>
                          <a:latin typeface="Arial" panose="020B0604020202020204" pitchFamily="34" charset="0"/>
                          <a:cs typeface="Arial" panose="020B0604020202020204" pitchFamily="34" charset="0"/>
                        </a:rPr>
                        <a:t>103.090.500,0</a:t>
                      </a:r>
                      <a:endParaRPr lang="it-IT"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tc>
                  <a:txBody>
                    <a:bodyPr/>
                    <a:lstStyle/>
                    <a:p>
                      <a:pPr algn="l" fontAlgn="b"/>
                      <a:r>
                        <a:rPr lang="it-IT" sz="1600" u="none" strike="noStrike" dirty="0">
                          <a:effectLst/>
                          <a:latin typeface="Arial" panose="020B0604020202020204" pitchFamily="34" charset="0"/>
                          <a:cs typeface="Arial" panose="020B0604020202020204" pitchFamily="34" charset="0"/>
                        </a:rPr>
                        <a:t> </a:t>
                      </a:r>
                      <a:endParaRPr lang="it-IT"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1755995694"/>
                  </a:ext>
                </a:extLst>
              </a:tr>
            </a:tbl>
          </a:graphicData>
        </a:graphic>
      </p:graphicFrame>
      <p:sp>
        <p:nvSpPr>
          <p:cNvPr id="4" name="CasellaDiTesto 3">
            <a:extLst>
              <a:ext uri="{FF2B5EF4-FFF2-40B4-BE49-F238E27FC236}">
                <a16:creationId xmlns:a16="http://schemas.microsoft.com/office/drawing/2014/main" id="{8DF7C4BD-630F-E9A5-3E86-69A6C59D92C9}"/>
              </a:ext>
            </a:extLst>
          </p:cNvPr>
          <p:cNvSpPr txBox="1"/>
          <p:nvPr/>
        </p:nvSpPr>
        <p:spPr>
          <a:xfrm>
            <a:off x="272037" y="1028086"/>
            <a:ext cx="11737918" cy="430887"/>
          </a:xfrm>
          <a:prstGeom prst="rect">
            <a:avLst/>
          </a:prstGeom>
          <a:noFill/>
        </p:spPr>
        <p:txBody>
          <a:bodyPr wrap="square">
            <a:spAutoFit/>
          </a:bodyPr>
          <a:lstStyle/>
          <a:p>
            <a:pPr algn="ctr"/>
            <a:r>
              <a:rPr lang="it-IT" sz="2200" b="1" dirty="0">
                <a:latin typeface="Arial" panose="020B0604020202020204" pitchFamily="34" charset="0"/>
                <a:ea typeface="Arial Narrow" charset="0"/>
                <a:cs typeface="Arial" panose="020B0604020202020204" pitchFamily="34" charset="0"/>
              </a:rPr>
              <a:t>Quadro sinottico risorse aziendali</a:t>
            </a:r>
          </a:p>
        </p:txBody>
      </p:sp>
    </p:spTree>
    <p:extLst>
      <p:ext uri="{BB962C8B-B14F-4D97-AF65-F5344CB8AC3E}">
        <p14:creationId xmlns:p14="http://schemas.microsoft.com/office/powerpoint/2010/main" val="26721237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a:extLst>
              <a:ext uri="{FF2B5EF4-FFF2-40B4-BE49-F238E27FC236}">
                <a16:creationId xmlns:a16="http://schemas.microsoft.com/office/drawing/2014/main" id="{1E1AF000-F8C2-9F4F-9CB7-F630072EB24B}"/>
              </a:ext>
            </a:extLst>
          </p:cNvPr>
          <p:cNvCxnSpPr>
            <a:cxnSpLocks/>
          </p:cNvCxnSpPr>
          <p:nvPr/>
        </p:nvCxnSpPr>
        <p:spPr>
          <a:xfrm flipH="1" flipV="1">
            <a:off x="5898858" y="3027218"/>
            <a:ext cx="1" cy="5784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Connettore 1 60">
            <a:extLst>
              <a:ext uri="{FF2B5EF4-FFF2-40B4-BE49-F238E27FC236}">
                <a16:creationId xmlns:a16="http://schemas.microsoft.com/office/drawing/2014/main" id="{B8B2493D-61D7-C34E-83D0-D46292C7D55C}"/>
              </a:ext>
            </a:extLst>
          </p:cNvPr>
          <p:cNvCxnSpPr>
            <a:cxnSpLocks/>
          </p:cNvCxnSpPr>
          <p:nvPr/>
        </p:nvCxnSpPr>
        <p:spPr>
          <a:xfrm flipH="1">
            <a:off x="4248628" y="3595459"/>
            <a:ext cx="6161464" cy="49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Connettore 1 61">
            <a:extLst>
              <a:ext uri="{FF2B5EF4-FFF2-40B4-BE49-F238E27FC236}">
                <a16:creationId xmlns:a16="http://schemas.microsoft.com/office/drawing/2014/main" id="{10801842-7783-4E4E-8890-82A381D66D51}"/>
              </a:ext>
            </a:extLst>
          </p:cNvPr>
          <p:cNvCxnSpPr/>
          <p:nvPr/>
        </p:nvCxnSpPr>
        <p:spPr>
          <a:xfrm flipH="1" flipV="1">
            <a:off x="4248628" y="3598364"/>
            <a:ext cx="1" cy="168619"/>
          </a:xfrm>
          <a:prstGeom prst="line">
            <a:avLst/>
          </a:prstGeom>
          <a:ln w="127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8" name="AutoShape 5">
            <a:extLst>
              <a:ext uri="{FF2B5EF4-FFF2-40B4-BE49-F238E27FC236}">
                <a16:creationId xmlns:a16="http://schemas.microsoft.com/office/drawing/2014/main" id="{4D2CB1E1-A8C4-1748-A7ED-BD5351F24EF8}"/>
              </a:ext>
            </a:extLst>
          </p:cNvPr>
          <p:cNvSpPr>
            <a:spLocks noChangeArrowheads="1"/>
          </p:cNvSpPr>
          <p:nvPr/>
        </p:nvSpPr>
        <p:spPr bwMode="auto">
          <a:xfrm>
            <a:off x="4571541" y="1794524"/>
            <a:ext cx="2654631" cy="355596"/>
          </a:xfrm>
          <a:prstGeom prst="roundRect">
            <a:avLst>
              <a:gd name="adj" fmla="val 16667"/>
            </a:avLst>
          </a:prstGeom>
          <a:no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latin typeface="Arial" panose="020B0604020202020204" pitchFamily="34" charset="0"/>
                <a:ea typeface="Times New Roman" charset="0"/>
                <a:cs typeface="Arial" panose="020B0604020202020204" pitchFamily="34" charset="0"/>
              </a:rPr>
              <a:t>Azienda</a:t>
            </a:r>
          </a:p>
        </p:txBody>
      </p:sp>
      <p:sp>
        <p:nvSpPr>
          <p:cNvPr id="75" name="AutoShape 5">
            <a:extLst>
              <a:ext uri="{FF2B5EF4-FFF2-40B4-BE49-F238E27FC236}">
                <a16:creationId xmlns:a16="http://schemas.microsoft.com/office/drawing/2014/main" id="{2188A6AB-D4F3-6A4B-9A3C-2CA735485EF9}"/>
              </a:ext>
            </a:extLst>
          </p:cNvPr>
          <p:cNvSpPr>
            <a:spLocks noChangeArrowheads="1"/>
          </p:cNvSpPr>
          <p:nvPr/>
        </p:nvSpPr>
        <p:spPr bwMode="auto">
          <a:xfrm>
            <a:off x="2535321" y="3790054"/>
            <a:ext cx="3188250" cy="323532"/>
          </a:xfrm>
          <a:prstGeom prst="roundRect">
            <a:avLst>
              <a:gd name="adj" fmla="val 16667"/>
            </a:avLst>
          </a:prstGeom>
          <a:solidFill>
            <a:srgbClr val="C00000"/>
          </a:solid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solidFill>
                  <a:schemeClr val="bg1"/>
                </a:solidFill>
                <a:latin typeface="Arial" panose="020B0604020202020204" pitchFamily="34" charset="0"/>
                <a:ea typeface="Times New Roman" charset="0"/>
                <a:cs typeface="Arial" panose="020B0604020202020204" pitchFamily="34" charset="0"/>
              </a:rPr>
              <a:t>Presidio ospedaliero ….</a:t>
            </a:r>
          </a:p>
        </p:txBody>
      </p:sp>
      <p:cxnSp>
        <p:nvCxnSpPr>
          <p:cNvPr id="79" name="Connettore 1 78">
            <a:extLst>
              <a:ext uri="{FF2B5EF4-FFF2-40B4-BE49-F238E27FC236}">
                <a16:creationId xmlns:a16="http://schemas.microsoft.com/office/drawing/2014/main" id="{966DA0B3-1C4F-8F47-A9B0-D9764CB13936}"/>
              </a:ext>
            </a:extLst>
          </p:cNvPr>
          <p:cNvCxnSpPr/>
          <p:nvPr/>
        </p:nvCxnSpPr>
        <p:spPr>
          <a:xfrm flipH="1" flipV="1">
            <a:off x="6782069" y="3598364"/>
            <a:ext cx="1" cy="168619"/>
          </a:xfrm>
          <a:prstGeom prst="line">
            <a:avLst/>
          </a:prstGeom>
          <a:ln w="127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4" name="AutoShape 5">
            <a:extLst>
              <a:ext uri="{FF2B5EF4-FFF2-40B4-BE49-F238E27FC236}">
                <a16:creationId xmlns:a16="http://schemas.microsoft.com/office/drawing/2014/main" id="{70D36F58-2812-0945-AE6E-FAAA48D56E73}"/>
              </a:ext>
            </a:extLst>
          </p:cNvPr>
          <p:cNvSpPr>
            <a:spLocks noChangeArrowheads="1"/>
          </p:cNvSpPr>
          <p:nvPr/>
        </p:nvSpPr>
        <p:spPr bwMode="auto">
          <a:xfrm>
            <a:off x="6109695" y="3788894"/>
            <a:ext cx="1383321" cy="329258"/>
          </a:xfrm>
          <a:prstGeom prst="roundRect">
            <a:avLst>
              <a:gd name="adj" fmla="val 16667"/>
            </a:avLst>
          </a:prstGeom>
          <a:solidFill>
            <a:srgbClr val="C00000"/>
          </a:solid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solidFill>
                  <a:schemeClr val="bg1"/>
                </a:solidFill>
                <a:latin typeface="Arial" panose="020B0604020202020204" pitchFamily="34" charset="0"/>
                <a:ea typeface="Times New Roman" charset="0"/>
                <a:cs typeface="Arial" panose="020B0604020202020204" pitchFamily="34" charset="0"/>
              </a:rPr>
              <a:t>Territorio</a:t>
            </a:r>
          </a:p>
        </p:txBody>
      </p:sp>
      <p:cxnSp>
        <p:nvCxnSpPr>
          <p:cNvPr id="85" name="Connettore 1 84">
            <a:extLst>
              <a:ext uri="{FF2B5EF4-FFF2-40B4-BE49-F238E27FC236}">
                <a16:creationId xmlns:a16="http://schemas.microsoft.com/office/drawing/2014/main" id="{AA933BBA-E08B-3A4C-85C5-7AD57ECE46A4}"/>
              </a:ext>
            </a:extLst>
          </p:cNvPr>
          <p:cNvCxnSpPr/>
          <p:nvPr/>
        </p:nvCxnSpPr>
        <p:spPr>
          <a:xfrm flipH="1" flipV="1">
            <a:off x="8479826" y="3604525"/>
            <a:ext cx="1" cy="168619"/>
          </a:xfrm>
          <a:prstGeom prst="line">
            <a:avLst/>
          </a:prstGeom>
          <a:ln w="127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2" name="AutoShape 5">
            <a:extLst>
              <a:ext uri="{FF2B5EF4-FFF2-40B4-BE49-F238E27FC236}">
                <a16:creationId xmlns:a16="http://schemas.microsoft.com/office/drawing/2014/main" id="{3975EE8C-0D23-6B43-ACCE-94F085D34BC1}"/>
              </a:ext>
            </a:extLst>
          </p:cNvPr>
          <p:cNvSpPr>
            <a:spLocks noChangeArrowheads="1"/>
          </p:cNvSpPr>
          <p:nvPr/>
        </p:nvSpPr>
        <p:spPr bwMode="auto">
          <a:xfrm>
            <a:off x="7850550" y="3803552"/>
            <a:ext cx="1223107" cy="310035"/>
          </a:xfrm>
          <a:prstGeom prst="roundRect">
            <a:avLst>
              <a:gd name="adj" fmla="val 16667"/>
            </a:avLst>
          </a:prstGeom>
          <a:solidFill>
            <a:srgbClr val="C00000"/>
          </a:solid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solidFill>
                  <a:schemeClr val="bg1"/>
                </a:solidFill>
                <a:latin typeface="Arial" panose="020B0604020202020204" pitchFamily="34" charset="0"/>
                <a:ea typeface="Times New Roman" charset="0"/>
                <a:cs typeface="Arial" panose="020B0604020202020204" pitchFamily="34" charset="0"/>
              </a:rPr>
              <a:t>Ricerca</a:t>
            </a:r>
          </a:p>
        </p:txBody>
      </p:sp>
      <p:cxnSp>
        <p:nvCxnSpPr>
          <p:cNvPr id="93" name="Connettore 1 92">
            <a:extLst>
              <a:ext uri="{FF2B5EF4-FFF2-40B4-BE49-F238E27FC236}">
                <a16:creationId xmlns:a16="http://schemas.microsoft.com/office/drawing/2014/main" id="{5113544E-9332-7C45-BFA1-D86BFF329A7D}"/>
              </a:ext>
            </a:extLst>
          </p:cNvPr>
          <p:cNvCxnSpPr/>
          <p:nvPr/>
        </p:nvCxnSpPr>
        <p:spPr>
          <a:xfrm flipH="1" flipV="1">
            <a:off x="10413217" y="3595459"/>
            <a:ext cx="1" cy="168619"/>
          </a:xfrm>
          <a:prstGeom prst="line">
            <a:avLst/>
          </a:prstGeom>
          <a:ln w="127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5" name="AutoShape 5">
            <a:extLst>
              <a:ext uri="{FF2B5EF4-FFF2-40B4-BE49-F238E27FC236}">
                <a16:creationId xmlns:a16="http://schemas.microsoft.com/office/drawing/2014/main" id="{EFD9D241-EC95-9847-BD9C-017710502979}"/>
              </a:ext>
            </a:extLst>
          </p:cNvPr>
          <p:cNvSpPr>
            <a:spLocks noChangeArrowheads="1"/>
          </p:cNvSpPr>
          <p:nvPr/>
        </p:nvSpPr>
        <p:spPr bwMode="auto">
          <a:xfrm>
            <a:off x="9310430" y="3786410"/>
            <a:ext cx="2488834" cy="327176"/>
          </a:xfrm>
          <a:prstGeom prst="roundRect">
            <a:avLst>
              <a:gd name="adj" fmla="val 16667"/>
            </a:avLst>
          </a:prstGeom>
          <a:solidFill>
            <a:srgbClr val="C00000"/>
          </a:solid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solidFill>
                  <a:schemeClr val="bg1"/>
                </a:solidFill>
                <a:latin typeface="Arial" panose="020B0604020202020204" pitchFamily="34" charset="0"/>
                <a:ea typeface="Times New Roman" charset="0"/>
                <a:cs typeface="Arial" panose="020B0604020202020204" pitchFamily="34" charset="0"/>
              </a:rPr>
              <a:t>Generale aziendale</a:t>
            </a:r>
          </a:p>
        </p:txBody>
      </p:sp>
      <p:sp>
        <p:nvSpPr>
          <p:cNvPr id="102" name="AutoShape 5">
            <a:extLst>
              <a:ext uri="{FF2B5EF4-FFF2-40B4-BE49-F238E27FC236}">
                <a16:creationId xmlns:a16="http://schemas.microsoft.com/office/drawing/2014/main" id="{ACB66726-7EA8-594F-8591-FB4E3C94DB37}"/>
              </a:ext>
            </a:extLst>
          </p:cNvPr>
          <p:cNvSpPr>
            <a:spLocks noChangeArrowheads="1"/>
          </p:cNvSpPr>
          <p:nvPr/>
        </p:nvSpPr>
        <p:spPr bwMode="auto">
          <a:xfrm>
            <a:off x="2611319" y="5653914"/>
            <a:ext cx="1943218" cy="308724"/>
          </a:xfrm>
          <a:prstGeom prst="roundRect">
            <a:avLst>
              <a:gd name="adj" fmla="val 16667"/>
            </a:avLst>
          </a:prstGeom>
          <a:solidFill>
            <a:schemeClr val="accent5">
              <a:lumMod val="20000"/>
              <a:lumOff val="80000"/>
            </a:schemeClr>
          </a:solid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latin typeface="Arial" panose="020B0604020202020204" pitchFamily="34" charset="0"/>
                <a:ea typeface="Times New Roman" charset="0"/>
                <a:cs typeface="Arial" panose="020B0604020202020204" pitchFamily="34" charset="0"/>
              </a:rPr>
              <a:t>Centri operativi</a:t>
            </a:r>
          </a:p>
        </p:txBody>
      </p:sp>
      <p:sp>
        <p:nvSpPr>
          <p:cNvPr id="116" name="AutoShape 5">
            <a:extLst>
              <a:ext uri="{FF2B5EF4-FFF2-40B4-BE49-F238E27FC236}">
                <a16:creationId xmlns:a16="http://schemas.microsoft.com/office/drawing/2014/main" id="{E05F6FAF-4AC2-9048-9789-294EB20BB86C}"/>
              </a:ext>
            </a:extLst>
          </p:cNvPr>
          <p:cNvSpPr>
            <a:spLocks noChangeArrowheads="1"/>
          </p:cNvSpPr>
          <p:nvPr/>
        </p:nvSpPr>
        <p:spPr bwMode="auto">
          <a:xfrm>
            <a:off x="4796392" y="5652528"/>
            <a:ext cx="2119844" cy="314712"/>
          </a:xfrm>
          <a:prstGeom prst="roundRect">
            <a:avLst>
              <a:gd name="adj" fmla="val 16667"/>
            </a:avLst>
          </a:prstGeom>
          <a:solidFill>
            <a:schemeClr val="accent5">
              <a:lumMod val="20000"/>
              <a:lumOff val="80000"/>
            </a:schemeClr>
          </a:solid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latin typeface="Arial" panose="020B0604020202020204" pitchFamily="34" charset="0"/>
                <a:ea typeface="Times New Roman" charset="0"/>
                <a:cs typeface="Arial" panose="020B0604020202020204" pitchFamily="34" charset="0"/>
              </a:rPr>
              <a:t>Centri intermedi</a:t>
            </a:r>
          </a:p>
        </p:txBody>
      </p:sp>
      <p:sp>
        <p:nvSpPr>
          <p:cNvPr id="118" name="AutoShape 5">
            <a:extLst>
              <a:ext uri="{FF2B5EF4-FFF2-40B4-BE49-F238E27FC236}">
                <a16:creationId xmlns:a16="http://schemas.microsoft.com/office/drawing/2014/main" id="{661C7FAA-A87D-AF4C-85B7-9E591BE34BAC}"/>
              </a:ext>
            </a:extLst>
          </p:cNvPr>
          <p:cNvSpPr>
            <a:spLocks noChangeArrowheads="1"/>
          </p:cNvSpPr>
          <p:nvPr/>
        </p:nvSpPr>
        <p:spPr bwMode="auto">
          <a:xfrm>
            <a:off x="7159280" y="5646980"/>
            <a:ext cx="2011093" cy="308723"/>
          </a:xfrm>
          <a:prstGeom prst="roundRect">
            <a:avLst>
              <a:gd name="adj" fmla="val 16667"/>
            </a:avLst>
          </a:prstGeom>
          <a:solidFill>
            <a:schemeClr val="accent5">
              <a:lumMod val="20000"/>
              <a:lumOff val="80000"/>
            </a:schemeClr>
          </a:solid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latin typeface="Arial" panose="020B0604020202020204" pitchFamily="34" charset="0"/>
                <a:ea typeface="Times New Roman" charset="0"/>
                <a:cs typeface="Arial" panose="020B0604020202020204" pitchFamily="34" charset="0"/>
              </a:rPr>
              <a:t>Centri ausiliari</a:t>
            </a:r>
          </a:p>
        </p:txBody>
      </p:sp>
      <p:cxnSp>
        <p:nvCxnSpPr>
          <p:cNvPr id="135" name="Connettore 1 134">
            <a:extLst>
              <a:ext uri="{FF2B5EF4-FFF2-40B4-BE49-F238E27FC236}">
                <a16:creationId xmlns:a16="http://schemas.microsoft.com/office/drawing/2014/main" id="{F6938649-B69A-BA4A-9A12-98B635A8CBD4}"/>
              </a:ext>
            </a:extLst>
          </p:cNvPr>
          <p:cNvCxnSpPr>
            <a:cxnSpLocks/>
          </p:cNvCxnSpPr>
          <p:nvPr/>
        </p:nvCxnSpPr>
        <p:spPr>
          <a:xfrm flipV="1">
            <a:off x="4943954" y="4132678"/>
            <a:ext cx="0" cy="8434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Connettore 1 137">
            <a:extLst>
              <a:ext uri="{FF2B5EF4-FFF2-40B4-BE49-F238E27FC236}">
                <a16:creationId xmlns:a16="http://schemas.microsoft.com/office/drawing/2014/main" id="{2A3F7791-030D-4D42-808D-83C1D59ADD12}"/>
              </a:ext>
            </a:extLst>
          </p:cNvPr>
          <p:cNvCxnSpPr>
            <a:cxnSpLocks/>
          </p:cNvCxnSpPr>
          <p:nvPr/>
        </p:nvCxnSpPr>
        <p:spPr>
          <a:xfrm flipH="1">
            <a:off x="4004171" y="4976096"/>
            <a:ext cx="6143194" cy="687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Connettore 1 141">
            <a:extLst>
              <a:ext uri="{FF2B5EF4-FFF2-40B4-BE49-F238E27FC236}">
                <a16:creationId xmlns:a16="http://schemas.microsoft.com/office/drawing/2014/main" id="{97B4749B-4AA4-3C4A-8D41-D38AE239ACF5}"/>
              </a:ext>
            </a:extLst>
          </p:cNvPr>
          <p:cNvCxnSpPr>
            <a:cxnSpLocks/>
          </p:cNvCxnSpPr>
          <p:nvPr/>
        </p:nvCxnSpPr>
        <p:spPr>
          <a:xfrm flipV="1">
            <a:off x="7524936" y="4979587"/>
            <a:ext cx="0" cy="667393"/>
          </a:xfrm>
          <a:prstGeom prst="line">
            <a:avLst/>
          </a:prstGeom>
          <a:ln w="127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6" name="Connettore 1 145">
            <a:extLst>
              <a:ext uri="{FF2B5EF4-FFF2-40B4-BE49-F238E27FC236}">
                <a16:creationId xmlns:a16="http://schemas.microsoft.com/office/drawing/2014/main" id="{694EFD23-4DBF-C14F-B90C-CA21D8DB8463}"/>
              </a:ext>
            </a:extLst>
          </p:cNvPr>
          <p:cNvCxnSpPr>
            <a:cxnSpLocks/>
          </p:cNvCxnSpPr>
          <p:nvPr/>
        </p:nvCxnSpPr>
        <p:spPr>
          <a:xfrm flipH="1" flipV="1">
            <a:off x="3998960" y="4981714"/>
            <a:ext cx="1" cy="683398"/>
          </a:xfrm>
          <a:prstGeom prst="line">
            <a:avLst/>
          </a:prstGeom>
          <a:ln w="127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7" name="Connettore 1 146">
            <a:extLst>
              <a:ext uri="{FF2B5EF4-FFF2-40B4-BE49-F238E27FC236}">
                <a16:creationId xmlns:a16="http://schemas.microsoft.com/office/drawing/2014/main" id="{31B3B56C-19F7-0947-A5D8-8A2BCC93966B}"/>
              </a:ext>
            </a:extLst>
          </p:cNvPr>
          <p:cNvCxnSpPr>
            <a:cxnSpLocks/>
          </p:cNvCxnSpPr>
          <p:nvPr/>
        </p:nvCxnSpPr>
        <p:spPr>
          <a:xfrm flipV="1">
            <a:off x="6129377" y="4979587"/>
            <a:ext cx="0" cy="674326"/>
          </a:xfrm>
          <a:prstGeom prst="line">
            <a:avLst/>
          </a:prstGeom>
          <a:ln w="127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 name="Rettangolo 7">
            <a:extLst>
              <a:ext uri="{FF2B5EF4-FFF2-40B4-BE49-F238E27FC236}">
                <a16:creationId xmlns:a16="http://schemas.microsoft.com/office/drawing/2014/main" id="{21FF4AC1-68E1-564B-848F-B6231A7CC122}"/>
              </a:ext>
            </a:extLst>
          </p:cNvPr>
          <p:cNvSpPr/>
          <p:nvPr/>
        </p:nvSpPr>
        <p:spPr>
          <a:xfrm>
            <a:off x="313898" y="1779663"/>
            <a:ext cx="1364229" cy="353943"/>
          </a:xfrm>
          <a:prstGeom prst="rect">
            <a:avLst/>
          </a:prstGeom>
        </p:spPr>
        <p:txBody>
          <a:bodyPr wrap="square">
            <a:spAutoFit/>
          </a:bodyPr>
          <a:lstStyle/>
          <a:p>
            <a:r>
              <a:rPr lang="it-IT" sz="1700" b="1" dirty="0">
                <a:latin typeface="Arial" panose="020B0604020202020204" pitchFamily="34" charset="0"/>
                <a:ea typeface="Times New Roman" charset="0"/>
                <a:cs typeface="Arial" panose="020B0604020202020204" pitchFamily="34" charset="0"/>
              </a:rPr>
              <a:t>ENTE</a:t>
            </a:r>
            <a:endParaRPr lang="it-IT" sz="1700" dirty="0">
              <a:latin typeface="Arial" panose="020B0604020202020204" pitchFamily="34" charset="0"/>
              <a:cs typeface="Arial" panose="020B0604020202020204" pitchFamily="34" charset="0"/>
            </a:endParaRPr>
          </a:p>
        </p:txBody>
      </p:sp>
      <p:sp>
        <p:nvSpPr>
          <p:cNvPr id="148" name="Rettangolo 147">
            <a:extLst>
              <a:ext uri="{FF2B5EF4-FFF2-40B4-BE49-F238E27FC236}">
                <a16:creationId xmlns:a16="http://schemas.microsoft.com/office/drawing/2014/main" id="{6B4767B9-19F6-C74A-9C62-9F5E1CD91B94}"/>
              </a:ext>
            </a:extLst>
          </p:cNvPr>
          <p:cNvSpPr/>
          <p:nvPr/>
        </p:nvSpPr>
        <p:spPr>
          <a:xfrm>
            <a:off x="302246" y="3820431"/>
            <a:ext cx="1723549" cy="353943"/>
          </a:xfrm>
          <a:prstGeom prst="rect">
            <a:avLst/>
          </a:prstGeom>
        </p:spPr>
        <p:txBody>
          <a:bodyPr wrap="none">
            <a:spAutoFit/>
          </a:bodyPr>
          <a:lstStyle/>
          <a:p>
            <a:r>
              <a:rPr lang="it-IT" sz="1700" b="1" dirty="0">
                <a:latin typeface="Arial" panose="020B0604020202020204" pitchFamily="34" charset="0"/>
                <a:ea typeface="Times New Roman" charset="0"/>
                <a:cs typeface="Arial" panose="020B0604020202020204" pitchFamily="34" charset="0"/>
              </a:rPr>
              <a:t>Macrostrutture</a:t>
            </a:r>
            <a:endParaRPr lang="it-IT" sz="1700" dirty="0">
              <a:latin typeface="Arial" panose="020B0604020202020204" pitchFamily="34" charset="0"/>
              <a:cs typeface="Arial" panose="020B0604020202020204" pitchFamily="34" charset="0"/>
            </a:endParaRPr>
          </a:p>
        </p:txBody>
      </p:sp>
      <p:sp>
        <p:nvSpPr>
          <p:cNvPr id="151" name="Rettangolo 150">
            <a:extLst>
              <a:ext uri="{FF2B5EF4-FFF2-40B4-BE49-F238E27FC236}">
                <a16:creationId xmlns:a16="http://schemas.microsoft.com/office/drawing/2014/main" id="{83361CA1-CEF9-8A43-A894-AB40F2CA6CDE}"/>
              </a:ext>
            </a:extLst>
          </p:cNvPr>
          <p:cNvSpPr/>
          <p:nvPr/>
        </p:nvSpPr>
        <p:spPr>
          <a:xfrm>
            <a:off x="313898" y="5665112"/>
            <a:ext cx="1798890" cy="353943"/>
          </a:xfrm>
          <a:prstGeom prst="rect">
            <a:avLst/>
          </a:prstGeom>
        </p:spPr>
        <p:txBody>
          <a:bodyPr wrap="none">
            <a:spAutoFit/>
          </a:bodyPr>
          <a:lstStyle/>
          <a:p>
            <a:r>
              <a:rPr lang="it-IT" sz="1700" b="1" dirty="0">
                <a:latin typeface="Arial" panose="020B0604020202020204" pitchFamily="34" charset="0"/>
                <a:ea typeface="Times New Roman" charset="0"/>
                <a:cs typeface="Arial" panose="020B0604020202020204" pitchFamily="34" charset="0"/>
              </a:rPr>
              <a:t>Centri aziendali</a:t>
            </a:r>
            <a:endParaRPr lang="it-IT" sz="1700" dirty="0">
              <a:latin typeface="Arial" panose="020B0604020202020204" pitchFamily="34" charset="0"/>
              <a:cs typeface="Arial" panose="020B0604020202020204" pitchFamily="34" charset="0"/>
            </a:endParaRPr>
          </a:p>
        </p:txBody>
      </p:sp>
      <p:sp>
        <p:nvSpPr>
          <p:cNvPr id="154" name="AutoShape 5">
            <a:extLst>
              <a:ext uri="{FF2B5EF4-FFF2-40B4-BE49-F238E27FC236}">
                <a16:creationId xmlns:a16="http://schemas.microsoft.com/office/drawing/2014/main" id="{C91E27B9-82EE-C144-AB63-6C2D9EB603A3}"/>
              </a:ext>
            </a:extLst>
          </p:cNvPr>
          <p:cNvSpPr>
            <a:spLocks noChangeArrowheads="1"/>
          </p:cNvSpPr>
          <p:nvPr/>
        </p:nvSpPr>
        <p:spPr bwMode="auto">
          <a:xfrm>
            <a:off x="9442030" y="5653913"/>
            <a:ext cx="2313276" cy="308723"/>
          </a:xfrm>
          <a:prstGeom prst="roundRect">
            <a:avLst>
              <a:gd name="adj" fmla="val 16667"/>
            </a:avLst>
          </a:prstGeom>
          <a:solidFill>
            <a:schemeClr val="accent5">
              <a:lumMod val="20000"/>
              <a:lumOff val="80000"/>
            </a:schemeClr>
          </a:solid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latin typeface="Arial" panose="020B0604020202020204" pitchFamily="34" charset="0"/>
                <a:ea typeface="Times New Roman" charset="0"/>
                <a:cs typeface="Arial" panose="020B0604020202020204" pitchFamily="34" charset="0"/>
              </a:rPr>
              <a:t>Centri di supporto</a:t>
            </a:r>
          </a:p>
        </p:txBody>
      </p:sp>
      <p:cxnSp>
        <p:nvCxnSpPr>
          <p:cNvPr id="155" name="Connettore 1 154">
            <a:extLst>
              <a:ext uri="{FF2B5EF4-FFF2-40B4-BE49-F238E27FC236}">
                <a16:creationId xmlns:a16="http://schemas.microsoft.com/office/drawing/2014/main" id="{9B9A9D1E-A220-4B4A-982D-B6A6043124FA}"/>
              </a:ext>
            </a:extLst>
          </p:cNvPr>
          <p:cNvCxnSpPr>
            <a:cxnSpLocks/>
          </p:cNvCxnSpPr>
          <p:nvPr/>
        </p:nvCxnSpPr>
        <p:spPr>
          <a:xfrm flipH="1" flipV="1">
            <a:off x="10147365" y="4976096"/>
            <a:ext cx="13059" cy="670884"/>
          </a:xfrm>
          <a:prstGeom prst="line">
            <a:avLst/>
          </a:prstGeom>
          <a:ln w="127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2" name="Immagine 1">
            <a:extLst>
              <a:ext uri="{FF2B5EF4-FFF2-40B4-BE49-F238E27FC236}">
                <a16:creationId xmlns:a16="http://schemas.microsoft.com/office/drawing/2014/main" id="{9913A5BA-3103-8F78-B062-09F611E0F9F0}"/>
              </a:ext>
            </a:extLst>
          </p:cNvPr>
          <p:cNvPicPr>
            <a:picLocks noChangeAspect="1"/>
          </p:cNvPicPr>
          <p:nvPr/>
        </p:nvPicPr>
        <p:blipFill>
          <a:blip r:embed="rId3"/>
          <a:stretch>
            <a:fillRect/>
          </a:stretch>
        </p:blipFill>
        <p:spPr>
          <a:xfrm>
            <a:off x="9993745" y="146051"/>
            <a:ext cx="2016211" cy="863014"/>
          </a:xfrm>
          <a:prstGeom prst="rect">
            <a:avLst/>
          </a:prstGeom>
        </p:spPr>
      </p:pic>
      <p:sp>
        <p:nvSpPr>
          <p:cNvPr id="3" name="Rettangolo 2">
            <a:extLst>
              <a:ext uri="{FF2B5EF4-FFF2-40B4-BE49-F238E27FC236}">
                <a16:creationId xmlns:a16="http://schemas.microsoft.com/office/drawing/2014/main" id="{4BB83B60-CA68-2D81-5E98-866F742DB49F}"/>
              </a:ext>
            </a:extLst>
          </p:cNvPr>
          <p:cNvSpPr/>
          <p:nvPr/>
        </p:nvSpPr>
        <p:spPr>
          <a:xfrm>
            <a:off x="182044" y="260648"/>
            <a:ext cx="9811701"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2-assegnazione risorse alle unità aziendali</a:t>
            </a:r>
          </a:p>
        </p:txBody>
      </p:sp>
      <p:sp>
        <p:nvSpPr>
          <p:cNvPr id="4" name="Rettangolo 3">
            <a:extLst>
              <a:ext uri="{FF2B5EF4-FFF2-40B4-BE49-F238E27FC236}">
                <a16:creationId xmlns:a16="http://schemas.microsoft.com/office/drawing/2014/main" id="{CCD86410-6A52-8C60-FD35-F1E89A9D9DD7}"/>
              </a:ext>
            </a:extLst>
          </p:cNvPr>
          <p:cNvSpPr/>
          <p:nvPr/>
        </p:nvSpPr>
        <p:spPr>
          <a:xfrm>
            <a:off x="313898" y="1211266"/>
            <a:ext cx="11696051" cy="353943"/>
          </a:xfrm>
          <a:prstGeom prst="rect">
            <a:avLst/>
          </a:prstGeom>
        </p:spPr>
        <p:txBody>
          <a:bodyPr wrap="square">
            <a:spAutoFit/>
          </a:bodyPr>
          <a:lstStyle/>
          <a:p>
            <a:pPr algn="ctr"/>
            <a:r>
              <a:rPr lang="it-IT" sz="1700" b="1" dirty="0">
                <a:latin typeface="Arial" panose="020B0604020202020204" pitchFamily="34" charset="0"/>
                <a:ea typeface="Times New Roman" charset="0"/>
                <a:cs typeface="Arial" panose="020B0604020202020204" pitchFamily="34" charset="0"/>
              </a:rPr>
              <a:t>RAPPRESENTAZIONE ORGANIZZATIVA</a:t>
            </a:r>
            <a:endParaRPr lang="it-IT" sz="1700" dirty="0">
              <a:latin typeface="Arial" panose="020B0604020202020204" pitchFamily="34" charset="0"/>
              <a:cs typeface="Arial" panose="020B0604020202020204" pitchFamily="34" charset="0"/>
            </a:endParaRPr>
          </a:p>
        </p:txBody>
      </p:sp>
      <p:sp>
        <p:nvSpPr>
          <p:cNvPr id="29" name="AutoShape 5">
            <a:extLst>
              <a:ext uri="{FF2B5EF4-FFF2-40B4-BE49-F238E27FC236}">
                <a16:creationId xmlns:a16="http://schemas.microsoft.com/office/drawing/2014/main" id="{4EF1DEC2-7A80-9E4E-9302-718C8DAA6A86}"/>
              </a:ext>
            </a:extLst>
          </p:cNvPr>
          <p:cNvSpPr>
            <a:spLocks noChangeArrowheads="1"/>
          </p:cNvSpPr>
          <p:nvPr/>
        </p:nvSpPr>
        <p:spPr bwMode="auto">
          <a:xfrm>
            <a:off x="4571541" y="2677886"/>
            <a:ext cx="2654631" cy="355596"/>
          </a:xfrm>
          <a:prstGeom prst="roundRect">
            <a:avLst>
              <a:gd name="adj" fmla="val 16667"/>
            </a:avLst>
          </a:prstGeom>
          <a:no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latin typeface="Arial" panose="020B0604020202020204" pitchFamily="34" charset="0"/>
                <a:ea typeface="Times New Roman" charset="0"/>
                <a:cs typeface="Arial" panose="020B0604020202020204" pitchFamily="34" charset="0"/>
              </a:rPr>
              <a:t>Infermieri</a:t>
            </a:r>
          </a:p>
        </p:txBody>
      </p:sp>
      <p:cxnSp>
        <p:nvCxnSpPr>
          <p:cNvPr id="31" name="Connettore 1 30">
            <a:extLst>
              <a:ext uri="{FF2B5EF4-FFF2-40B4-BE49-F238E27FC236}">
                <a16:creationId xmlns:a16="http://schemas.microsoft.com/office/drawing/2014/main" id="{716E1D20-A4C9-524C-8D5F-F1B16332FB38}"/>
              </a:ext>
            </a:extLst>
          </p:cNvPr>
          <p:cNvCxnSpPr>
            <a:cxnSpLocks/>
          </p:cNvCxnSpPr>
          <p:nvPr/>
        </p:nvCxnSpPr>
        <p:spPr>
          <a:xfrm flipH="1" flipV="1">
            <a:off x="5883912" y="2133951"/>
            <a:ext cx="1" cy="5784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AutoShape 5">
            <a:extLst>
              <a:ext uri="{FF2B5EF4-FFF2-40B4-BE49-F238E27FC236}">
                <a16:creationId xmlns:a16="http://schemas.microsoft.com/office/drawing/2014/main" id="{171CE52B-F03E-7847-B5AE-8F07E5725B96}"/>
              </a:ext>
            </a:extLst>
          </p:cNvPr>
          <p:cNvSpPr>
            <a:spLocks noChangeArrowheads="1"/>
          </p:cNvSpPr>
          <p:nvPr/>
        </p:nvSpPr>
        <p:spPr bwMode="auto">
          <a:xfrm>
            <a:off x="1699952" y="2682257"/>
            <a:ext cx="2654631" cy="355596"/>
          </a:xfrm>
          <a:prstGeom prst="roundRect">
            <a:avLst>
              <a:gd name="adj" fmla="val 16667"/>
            </a:avLst>
          </a:prstGeom>
          <a:no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latin typeface="Arial" panose="020B0604020202020204" pitchFamily="34" charset="0"/>
                <a:ea typeface="Times New Roman" charset="0"/>
                <a:cs typeface="Arial" panose="020B0604020202020204" pitchFamily="34" charset="0"/>
              </a:rPr>
              <a:t>Medici</a:t>
            </a:r>
          </a:p>
        </p:txBody>
      </p:sp>
      <p:sp>
        <p:nvSpPr>
          <p:cNvPr id="33" name="AutoShape 5">
            <a:extLst>
              <a:ext uri="{FF2B5EF4-FFF2-40B4-BE49-F238E27FC236}">
                <a16:creationId xmlns:a16="http://schemas.microsoft.com/office/drawing/2014/main" id="{5DA1A39B-01B5-8F40-B639-DC30689ED889}"/>
              </a:ext>
            </a:extLst>
          </p:cNvPr>
          <p:cNvSpPr>
            <a:spLocks noChangeArrowheads="1"/>
          </p:cNvSpPr>
          <p:nvPr/>
        </p:nvSpPr>
        <p:spPr bwMode="auto">
          <a:xfrm>
            <a:off x="7435067" y="2671622"/>
            <a:ext cx="2654631" cy="355596"/>
          </a:xfrm>
          <a:prstGeom prst="roundRect">
            <a:avLst>
              <a:gd name="adj" fmla="val 16667"/>
            </a:avLst>
          </a:prstGeom>
          <a:noFill/>
          <a:ln w="12700">
            <a:solidFill>
              <a:schemeClr val="tx1"/>
            </a:solidFill>
            <a:round/>
            <a:headEnd/>
            <a:tailEnd/>
          </a:ln>
        </p:spPr>
        <p:txBody>
          <a:bodyPr wrap="none" anchor="ctr">
            <a:prstTxWarp prst="textNoShape">
              <a:avLst/>
            </a:prstTxWarp>
          </a:bodyPr>
          <a:lstStyle/>
          <a:p>
            <a:pPr algn="ctr">
              <a:buFont typeface="Arial" charset="0"/>
              <a:buNone/>
            </a:pPr>
            <a:r>
              <a:rPr lang="it-IT" sz="2000" b="1" dirty="0">
                <a:latin typeface="Arial" panose="020B0604020202020204" pitchFamily="34" charset="0"/>
                <a:ea typeface="Times New Roman" charset="0"/>
                <a:cs typeface="Arial" panose="020B0604020202020204" pitchFamily="34" charset="0"/>
              </a:rPr>
              <a:t>Altro personale..</a:t>
            </a:r>
          </a:p>
        </p:txBody>
      </p:sp>
    </p:spTree>
    <p:extLst>
      <p:ext uri="{BB962C8B-B14F-4D97-AF65-F5344CB8AC3E}">
        <p14:creationId xmlns:p14="http://schemas.microsoft.com/office/powerpoint/2010/main" val="3864280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ppt_x"/>
                                          </p:val>
                                        </p:tav>
                                        <p:tav tm="100000">
                                          <p:val>
                                            <p:strVal val="#ppt_x"/>
                                          </p:val>
                                        </p:tav>
                                      </p:tavLst>
                                    </p:anim>
                                    <p:anim calcmode="lin" valueType="num">
                                      <p:cBhvr additive="base">
                                        <p:cTn id="1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9"/>
                                        </p:tgtEl>
                                        <p:attrNameLst>
                                          <p:attrName>style.visibility</p:attrName>
                                        </p:attrNameLst>
                                      </p:cBhvr>
                                      <p:to>
                                        <p:strVal val="visible"/>
                                      </p:to>
                                    </p:set>
                                    <p:anim calcmode="lin" valueType="num">
                                      <p:cBhvr additive="base">
                                        <p:cTn id="25" dur="500" fill="hold"/>
                                        <p:tgtEl>
                                          <p:spTgt spid="79"/>
                                        </p:tgtEl>
                                        <p:attrNameLst>
                                          <p:attrName>ppt_x</p:attrName>
                                        </p:attrNameLst>
                                      </p:cBhvr>
                                      <p:tavLst>
                                        <p:tav tm="0">
                                          <p:val>
                                            <p:strVal val="#ppt_x"/>
                                          </p:val>
                                        </p:tav>
                                        <p:tav tm="100000">
                                          <p:val>
                                            <p:strVal val="#ppt_x"/>
                                          </p:val>
                                        </p:tav>
                                      </p:tavLst>
                                    </p:anim>
                                    <p:anim calcmode="lin" valueType="num">
                                      <p:cBhvr additive="base">
                                        <p:cTn id="26"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3"/>
                                        </p:tgtEl>
                                        <p:attrNameLst>
                                          <p:attrName>style.visibility</p:attrName>
                                        </p:attrNameLst>
                                      </p:cBhvr>
                                      <p:to>
                                        <p:strVal val="visible"/>
                                      </p:to>
                                    </p:set>
                                    <p:anim calcmode="lin" valueType="num">
                                      <p:cBhvr additive="base">
                                        <p:cTn id="37" dur="500" fill="hold"/>
                                        <p:tgtEl>
                                          <p:spTgt spid="93"/>
                                        </p:tgtEl>
                                        <p:attrNameLst>
                                          <p:attrName>ppt_x</p:attrName>
                                        </p:attrNameLst>
                                      </p:cBhvr>
                                      <p:tavLst>
                                        <p:tav tm="0">
                                          <p:val>
                                            <p:strVal val="#ppt_x"/>
                                          </p:val>
                                        </p:tav>
                                        <p:tav tm="100000">
                                          <p:val>
                                            <p:strVal val="#ppt_x"/>
                                          </p:val>
                                        </p:tav>
                                      </p:tavLst>
                                    </p:anim>
                                    <p:anim calcmode="lin" valueType="num">
                                      <p:cBhvr additive="base">
                                        <p:cTn id="38"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5"/>
                                        </p:tgtEl>
                                        <p:attrNameLst>
                                          <p:attrName>style.visibility</p:attrName>
                                        </p:attrNameLst>
                                      </p:cBhvr>
                                      <p:to>
                                        <p:strVal val="visible"/>
                                      </p:to>
                                    </p:set>
                                    <p:anim calcmode="lin" valueType="num">
                                      <p:cBhvr additive="base">
                                        <p:cTn id="43" dur="500" fill="hold"/>
                                        <p:tgtEl>
                                          <p:spTgt spid="135"/>
                                        </p:tgtEl>
                                        <p:attrNameLst>
                                          <p:attrName>ppt_x</p:attrName>
                                        </p:attrNameLst>
                                      </p:cBhvr>
                                      <p:tavLst>
                                        <p:tav tm="0">
                                          <p:val>
                                            <p:strVal val="#ppt_x"/>
                                          </p:val>
                                        </p:tav>
                                        <p:tav tm="100000">
                                          <p:val>
                                            <p:strVal val="#ppt_x"/>
                                          </p:val>
                                        </p:tav>
                                      </p:tavLst>
                                    </p:anim>
                                    <p:anim calcmode="lin" valueType="num">
                                      <p:cBhvr additive="base">
                                        <p:cTn id="44" dur="500" fill="hold"/>
                                        <p:tgtEl>
                                          <p:spTgt spid="13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8"/>
                                        </p:tgtEl>
                                        <p:attrNameLst>
                                          <p:attrName>style.visibility</p:attrName>
                                        </p:attrNameLst>
                                      </p:cBhvr>
                                      <p:to>
                                        <p:strVal val="visible"/>
                                      </p:to>
                                    </p:set>
                                    <p:anim calcmode="lin" valueType="num">
                                      <p:cBhvr additive="base">
                                        <p:cTn id="49" dur="500" fill="hold"/>
                                        <p:tgtEl>
                                          <p:spTgt spid="138"/>
                                        </p:tgtEl>
                                        <p:attrNameLst>
                                          <p:attrName>ppt_x</p:attrName>
                                        </p:attrNameLst>
                                      </p:cBhvr>
                                      <p:tavLst>
                                        <p:tav tm="0">
                                          <p:val>
                                            <p:strVal val="#ppt_x"/>
                                          </p:val>
                                        </p:tav>
                                        <p:tav tm="100000">
                                          <p:val>
                                            <p:strVal val="#ppt_x"/>
                                          </p:val>
                                        </p:tav>
                                      </p:tavLst>
                                    </p:anim>
                                    <p:anim calcmode="lin" valueType="num">
                                      <p:cBhvr additive="base">
                                        <p:cTn id="50" dur="500" fill="hold"/>
                                        <p:tgtEl>
                                          <p:spTgt spid="13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additive="base">
                                        <p:cTn id="55" dur="500" fill="hold"/>
                                        <p:tgtEl>
                                          <p:spTgt spid="142"/>
                                        </p:tgtEl>
                                        <p:attrNameLst>
                                          <p:attrName>ppt_x</p:attrName>
                                        </p:attrNameLst>
                                      </p:cBhvr>
                                      <p:tavLst>
                                        <p:tav tm="0">
                                          <p:val>
                                            <p:strVal val="#ppt_x"/>
                                          </p:val>
                                        </p:tav>
                                        <p:tav tm="100000">
                                          <p:val>
                                            <p:strVal val="#ppt_x"/>
                                          </p:val>
                                        </p:tav>
                                      </p:tavLst>
                                    </p:anim>
                                    <p:anim calcmode="lin" valueType="num">
                                      <p:cBhvr additive="base">
                                        <p:cTn id="56" dur="500" fill="hold"/>
                                        <p:tgtEl>
                                          <p:spTgt spid="14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46"/>
                                        </p:tgtEl>
                                        <p:attrNameLst>
                                          <p:attrName>style.visibility</p:attrName>
                                        </p:attrNameLst>
                                      </p:cBhvr>
                                      <p:to>
                                        <p:strVal val="visible"/>
                                      </p:to>
                                    </p:set>
                                    <p:anim calcmode="lin" valueType="num">
                                      <p:cBhvr additive="base">
                                        <p:cTn id="61" dur="500" fill="hold"/>
                                        <p:tgtEl>
                                          <p:spTgt spid="146"/>
                                        </p:tgtEl>
                                        <p:attrNameLst>
                                          <p:attrName>ppt_x</p:attrName>
                                        </p:attrNameLst>
                                      </p:cBhvr>
                                      <p:tavLst>
                                        <p:tav tm="0">
                                          <p:val>
                                            <p:strVal val="#ppt_x"/>
                                          </p:val>
                                        </p:tav>
                                        <p:tav tm="100000">
                                          <p:val>
                                            <p:strVal val="#ppt_x"/>
                                          </p:val>
                                        </p:tav>
                                      </p:tavLst>
                                    </p:anim>
                                    <p:anim calcmode="lin" valueType="num">
                                      <p:cBhvr additive="base">
                                        <p:cTn id="62" dur="500" fill="hold"/>
                                        <p:tgtEl>
                                          <p:spTgt spid="14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47"/>
                                        </p:tgtEl>
                                        <p:attrNameLst>
                                          <p:attrName>style.visibility</p:attrName>
                                        </p:attrNameLst>
                                      </p:cBhvr>
                                      <p:to>
                                        <p:strVal val="visible"/>
                                      </p:to>
                                    </p:set>
                                    <p:anim calcmode="lin" valueType="num">
                                      <p:cBhvr additive="base">
                                        <p:cTn id="67" dur="500" fill="hold"/>
                                        <p:tgtEl>
                                          <p:spTgt spid="147"/>
                                        </p:tgtEl>
                                        <p:attrNameLst>
                                          <p:attrName>ppt_x</p:attrName>
                                        </p:attrNameLst>
                                      </p:cBhvr>
                                      <p:tavLst>
                                        <p:tav tm="0">
                                          <p:val>
                                            <p:strVal val="#ppt_x"/>
                                          </p:val>
                                        </p:tav>
                                        <p:tav tm="100000">
                                          <p:val>
                                            <p:strVal val="#ppt_x"/>
                                          </p:val>
                                        </p:tav>
                                      </p:tavLst>
                                    </p:anim>
                                    <p:anim calcmode="lin" valueType="num">
                                      <p:cBhvr additive="base">
                                        <p:cTn id="68" dur="500" fill="hold"/>
                                        <p:tgtEl>
                                          <p:spTgt spid="14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55"/>
                                        </p:tgtEl>
                                        <p:attrNameLst>
                                          <p:attrName>style.visibility</p:attrName>
                                        </p:attrNameLst>
                                      </p:cBhvr>
                                      <p:to>
                                        <p:strVal val="visible"/>
                                      </p:to>
                                    </p:set>
                                    <p:anim calcmode="lin" valueType="num">
                                      <p:cBhvr additive="base">
                                        <p:cTn id="73" dur="500" fill="hold"/>
                                        <p:tgtEl>
                                          <p:spTgt spid="155"/>
                                        </p:tgtEl>
                                        <p:attrNameLst>
                                          <p:attrName>ppt_x</p:attrName>
                                        </p:attrNameLst>
                                      </p:cBhvr>
                                      <p:tavLst>
                                        <p:tav tm="0">
                                          <p:val>
                                            <p:strVal val="#ppt_x"/>
                                          </p:val>
                                        </p:tav>
                                        <p:tav tm="100000">
                                          <p:val>
                                            <p:strVal val="#ppt_x"/>
                                          </p:val>
                                        </p:tav>
                                      </p:tavLst>
                                    </p:anim>
                                    <p:anim calcmode="lin" valueType="num">
                                      <p:cBhvr additive="base">
                                        <p:cTn id="74" dur="500" fill="hold"/>
                                        <p:tgtEl>
                                          <p:spTgt spid="15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ppt_x"/>
                                          </p:val>
                                        </p:tav>
                                        <p:tav tm="100000">
                                          <p:val>
                                            <p:strVal val="#ppt_x"/>
                                          </p:val>
                                        </p:tav>
                                      </p:tavLst>
                                    </p:anim>
                                    <p:anim calcmode="lin" valueType="num">
                                      <p:cBhvr additive="base">
                                        <p:cTn id="8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05508" y="260648"/>
            <a:ext cx="9821007"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2-assegnazione risorse alle unità aziendali</a:t>
            </a:r>
          </a:p>
        </p:txBody>
      </p:sp>
      <p:sp>
        <p:nvSpPr>
          <p:cNvPr id="4" name="Rettangolo 3">
            <a:extLst>
              <a:ext uri="{FF2B5EF4-FFF2-40B4-BE49-F238E27FC236}">
                <a16:creationId xmlns:a16="http://schemas.microsoft.com/office/drawing/2014/main" id="{131C28C7-D258-6041-9481-302674A68AC5}"/>
              </a:ext>
            </a:extLst>
          </p:cNvPr>
          <p:cNvSpPr/>
          <p:nvPr/>
        </p:nvSpPr>
        <p:spPr>
          <a:xfrm>
            <a:off x="254976" y="939938"/>
            <a:ext cx="11715915" cy="507831"/>
          </a:xfrm>
          <a:prstGeom prst="rect">
            <a:avLst/>
          </a:prstGeom>
        </p:spPr>
        <p:txBody>
          <a:bodyPr wrap="square">
            <a:spAutoFit/>
          </a:bodyPr>
          <a:lstStyle/>
          <a:p>
            <a:pPr algn="ctr"/>
            <a:r>
              <a:rPr lang="it-IT" sz="2700" b="1" dirty="0">
                <a:latin typeface="Arial" panose="020B0604020202020204" pitchFamily="34" charset="0"/>
                <a:ea typeface="Arial Narrow" charset="0"/>
                <a:cs typeface="Arial" panose="020B0604020202020204" pitchFamily="34" charset="0"/>
              </a:rPr>
              <a:t>Analisi organizzativo-gestionale: le macrostrutture</a:t>
            </a:r>
          </a:p>
        </p:txBody>
      </p:sp>
      <p:graphicFrame>
        <p:nvGraphicFramePr>
          <p:cNvPr id="3" name="Tabella 5">
            <a:extLst>
              <a:ext uri="{FF2B5EF4-FFF2-40B4-BE49-F238E27FC236}">
                <a16:creationId xmlns:a16="http://schemas.microsoft.com/office/drawing/2014/main" id="{8D560D34-DBC1-AC19-316F-DE3C5B8638C4}"/>
              </a:ext>
            </a:extLst>
          </p:cNvPr>
          <p:cNvGraphicFramePr>
            <a:graphicFrameLocks noGrp="1"/>
          </p:cNvGraphicFramePr>
          <p:nvPr>
            <p:extLst>
              <p:ext uri="{D42A27DB-BD31-4B8C-83A1-F6EECF244321}">
                <p14:modId xmlns:p14="http://schemas.microsoft.com/office/powerpoint/2010/main" val="3146881421"/>
              </p:ext>
            </p:extLst>
          </p:nvPr>
        </p:nvGraphicFramePr>
        <p:xfrm>
          <a:off x="254977" y="1453748"/>
          <a:ext cx="11752383" cy="1280160"/>
        </p:xfrm>
        <a:graphic>
          <a:graphicData uri="http://schemas.openxmlformats.org/drawingml/2006/table">
            <a:tbl>
              <a:tblPr firstRow="1" bandRow="1">
                <a:tableStyleId>{5C22544A-7EE6-4342-B048-85BDC9FD1C3A}</a:tableStyleId>
              </a:tblPr>
              <a:tblGrid>
                <a:gridCol w="3024554">
                  <a:extLst>
                    <a:ext uri="{9D8B030D-6E8A-4147-A177-3AD203B41FA5}">
                      <a16:colId xmlns:a16="http://schemas.microsoft.com/office/drawing/2014/main" val="3140762534"/>
                    </a:ext>
                  </a:extLst>
                </a:gridCol>
                <a:gridCol w="8727829">
                  <a:extLst>
                    <a:ext uri="{9D8B030D-6E8A-4147-A177-3AD203B41FA5}">
                      <a16:colId xmlns:a16="http://schemas.microsoft.com/office/drawing/2014/main" val="3057086908"/>
                    </a:ext>
                  </a:extLst>
                </a:gridCol>
              </a:tblGrid>
              <a:tr h="370840">
                <a:tc>
                  <a:txBody>
                    <a:bodyPr/>
                    <a:lstStyle/>
                    <a:p>
                      <a:r>
                        <a:rPr lang="it-IT" sz="2400" dirty="0">
                          <a:latin typeface="Arial" panose="020B0604020202020204" pitchFamily="34" charset="0"/>
                          <a:cs typeface="Arial" panose="020B0604020202020204" pitchFamily="34" charset="0"/>
                        </a:rPr>
                        <a:t>Macrostrutture</a:t>
                      </a:r>
                    </a:p>
                  </a:txBody>
                  <a:tcPr/>
                </a:tc>
                <a:tc>
                  <a:txBody>
                    <a:bodyPr/>
                    <a:lstStyle/>
                    <a:p>
                      <a:r>
                        <a:rPr lang="it-IT" sz="2400" dirty="0">
                          <a:latin typeface="Arial" panose="020B0604020202020204" pitchFamily="34" charset="0"/>
                          <a:cs typeface="Arial" panose="020B0604020202020204" pitchFamily="34" charset="0"/>
                        </a:rPr>
                        <a:t>Contenuti</a:t>
                      </a:r>
                    </a:p>
                  </a:txBody>
                  <a:tcPr/>
                </a:tc>
                <a:extLst>
                  <a:ext uri="{0D108BD9-81ED-4DB2-BD59-A6C34878D82A}">
                    <a16:rowId xmlns:a16="http://schemas.microsoft.com/office/drawing/2014/main" val="1230489234"/>
                  </a:ext>
                </a:extLst>
              </a:tr>
              <a:tr h="370840">
                <a:tc>
                  <a:txBody>
                    <a:bodyPr/>
                    <a:lstStyle/>
                    <a:p>
                      <a:r>
                        <a:rPr lang="it-IT" sz="2400" dirty="0">
                          <a:latin typeface="Arial" panose="020B0604020202020204" pitchFamily="34" charset="0"/>
                          <a:cs typeface="Arial" panose="020B0604020202020204" pitchFamily="34" charset="0"/>
                        </a:rPr>
                        <a:t>Presidio ospedaliero</a:t>
                      </a:r>
                    </a:p>
                  </a:txBody>
                  <a:tcPr>
                    <a:solidFill>
                      <a:schemeClr val="accent1">
                        <a:lumMod val="20000"/>
                        <a:lumOff val="80000"/>
                      </a:schemeClr>
                    </a:solidFill>
                  </a:tcPr>
                </a:tc>
                <a:tc>
                  <a:txBody>
                    <a:bodyPr/>
                    <a:lstStyle/>
                    <a:p>
                      <a:pPr algn="just"/>
                      <a:r>
                        <a:rPr lang="it-IT" sz="2400" dirty="0">
                          <a:solidFill>
                            <a:schemeClr val="tx1"/>
                          </a:solidFill>
                          <a:latin typeface="Arial" panose="020B0604020202020204" pitchFamily="34" charset="0"/>
                          <a:ea typeface="Times New Roman" panose="02020603050405020304" pitchFamily="18" charset="0"/>
                          <a:cs typeface="Arial" panose="020B0604020202020204" pitchFamily="34" charset="0"/>
                        </a:rPr>
                        <a:t>raggruppa tutti i centri, ed i relativi costi, che compongono un dato presidio ospedaliero</a:t>
                      </a:r>
                      <a:endParaRPr lang="it-IT" sz="2400" dirty="0">
                        <a:solidFill>
                          <a:schemeClr val="tx1"/>
                        </a:solidFill>
                        <a:latin typeface="Arial" panose="020B0604020202020204" pitchFamily="34" charset="0"/>
                        <a:cs typeface="Arial" panose="020B0604020202020204" pitchFamily="34" charset="0"/>
                      </a:endParaRPr>
                    </a:p>
                  </a:txBody>
                  <a:tcPr>
                    <a:solidFill>
                      <a:schemeClr val="accent1">
                        <a:lumMod val="20000"/>
                        <a:lumOff val="80000"/>
                      </a:schemeClr>
                    </a:solidFill>
                  </a:tcPr>
                </a:tc>
                <a:extLst>
                  <a:ext uri="{0D108BD9-81ED-4DB2-BD59-A6C34878D82A}">
                    <a16:rowId xmlns:a16="http://schemas.microsoft.com/office/drawing/2014/main" val="2699533940"/>
                  </a:ext>
                </a:extLst>
              </a:tr>
            </a:tbl>
          </a:graphicData>
        </a:graphic>
      </p:graphicFrame>
      <p:graphicFrame>
        <p:nvGraphicFramePr>
          <p:cNvPr id="6" name="Tabella 5">
            <a:extLst>
              <a:ext uri="{FF2B5EF4-FFF2-40B4-BE49-F238E27FC236}">
                <a16:creationId xmlns:a16="http://schemas.microsoft.com/office/drawing/2014/main" id="{14BDDD05-4E70-2963-329A-C90987004E9B}"/>
              </a:ext>
            </a:extLst>
          </p:cNvPr>
          <p:cNvGraphicFramePr>
            <a:graphicFrameLocks noGrp="1"/>
          </p:cNvGraphicFramePr>
          <p:nvPr>
            <p:extLst>
              <p:ext uri="{D42A27DB-BD31-4B8C-83A1-F6EECF244321}">
                <p14:modId xmlns:p14="http://schemas.microsoft.com/office/powerpoint/2010/main" val="169048325"/>
              </p:ext>
            </p:extLst>
          </p:nvPr>
        </p:nvGraphicFramePr>
        <p:xfrm>
          <a:off x="254977" y="2770864"/>
          <a:ext cx="11752383" cy="1554480"/>
        </p:xfrm>
        <a:graphic>
          <a:graphicData uri="http://schemas.openxmlformats.org/drawingml/2006/table">
            <a:tbl>
              <a:tblPr firstRow="1" bandRow="1">
                <a:tableStyleId>{5C22544A-7EE6-4342-B048-85BDC9FD1C3A}</a:tableStyleId>
              </a:tblPr>
              <a:tblGrid>
                <a:gridCol w="3033346">
                  <a:extLst>
                    <a:ext uri="{9D8B030D-6E8A-4147-A177-3AD203B41FA5}">
                      <a16:colId xmlns:a16="http://schemas.microsoft.com/office/drawing/2014/main" val="2657090209"/>
                    </a:ext>
                  </a:extLst>
                </a:gridCol>
                <a:gridCol w="8719037">
                  <a:extLst>
                    <a:ext uri="{9D8B030D-6E8A-4147-A177-3AD203B41FA5}">
                      <a16:colId xmlns:a16="http://schemas.microsoft.com/office/drawing/2014/main" val="132480722"/>
                    </a:ext>
                  </a:extLst>
                </a:gridCol>
              </a:tblGrid>
              <a:tr h="370840">
                <a:tc>
                  <a:txBody>
                    <a:bodyPr/>
                    <a:lstStyle/>
                    <a:p>
                      <a:r>
                        <a:rPr lang="it-IT" sz="2400" b="0" dirty="0">
                          <a:solidFill>
                            <a:schemeClr val="tx1"/>
                          </a:solidFill>
                          <a:latin typeface="Arial" panose="020B0604020202020204" pitchFamily="34" charset="0"/>
                          <a:cs typeface="Arial" panose="020B0604020202020204" pitchFamily="34" charset="0"/>
                        </a:rPr>
                        <a:t>Territorio</a:t>
                      </a:r>
                    </a:p>
                  </a:txBody>
                  <a:tcPr>
                    <a:solidFill>
                      <a:schemeClr val="accent1">
                        <a:lumMod val="20000"/>
                        <a:lumOff val="80000"/>
                      </a:schemeClr>
                    </a:solidFill>
                  </a:tcPr>
                </a:tc>
                <a:tc>
                  <a:txBody>
                    <a:bodyPr/>
                    <a:lstStyle/>
                    <a:p>
                      <a:pPr algn="just"/>
                      <a:r>
                        <a:rPr lang="it-IT" sz="2400" b="0" dirty="0">
                          <a:solidFill>
                            <a:schemeClr val="tx1"/>
                          </a:solidFill>
                          <a:latin typeface="Arial" panose="020B0604020202020204" pitchFamily="34" charset="0"/>
                          <a:ea typeface="Times New Roman" panose="02020603050405020304" pitchFamily="18" charset="0"/>
                          <a:cs typeface="Arial" panose="020B0604020202020204" pitchFamily="34" charset="0"/>
                        </a:rPr>
                        <a:t>raggruppa tutti i centri ed i relativi costi per </a:t>
                      </a:r>
                      <a:r>
                        <a:rPr lang="it-IT" sz="2400" b="0" dirty="0">
                          <a:solidFill>
                            <a:schemeClr val="tx1"/>
                          </a:solidFill>
                          <a:latin typeface="Arial" panose="020B0604020202020204" pitchFamily="34" charset="0"/>
                          <a:ea typeface="Times" pitchFamily="2" charset="0"/>
                          <a:cs typeface="Arial" panose="020B0604020202020204" pitchFamily="34" charset="0"/>
                        </a:rPr>
                        <a:t>l’assistenza sanitaria collettiva in ambiente di vita e lavoro e l’assistenza distrettuale </a:t>
                      </a:r>
                      <a:r>
                        <a:rPr lang="it-IT" sz="2400" b="0" dirty="0">
                          <a:solidFill>
                            <a:schemeClr val="tx1"/>
                          </a:solidFill>
                          <a:latin typeface="Arial" panose="020B0604020202020204" pitchFamily="34" charset="0"/>
                          <a:ea typeface="Times New Roman" panose="02020603050405020304" pitchFamily="18" charset="0"/>
                          <a:cs typeface="Arial" panose="020B0604020202020204" pitchFamily="34" charset="0"/>
                        </a:rPr>
                        <a:t>(Medicina del territorio, Distribuzione farmaci) di tutta l’azienda</a:t>
                      </a:r>
                      <a:endParaRPr lang="it-IT" sz="2400" b="0" dirty="0">
                        <a:solidFill>
                          <a:schemeClr val="tx1"/>
                        </a:solidFill>
                        <a:latin typeface="Arial" panose="020B0604020202020204" pitchFamily="34" charset="0"/>
                        <a:cs typeface="Arial" panose="020B0604020202020204" pitchFamily="34" charset="0"/>
                      </a:endParaRPr>
                    </a:p>
                  </a:txBody>
                  <a:tcPr>
                    <a:solidFill>
                      <a:schemeClr val="accent1">
                        <a:lumMod val="20000"/>
                        <a:lumOff val="80000"/>
                      </a:schemeClr>
                    </a:solidFill>
                  </a:tcPr>
                </a:tc>
                <a:extLst>
                  <a:ext uri="{0D108BD9-81ED-4DB2-BD59-A6C34878D82A}">
                    <a16:rowId xmlns:a16="http://schemas.microsoft.com/office/drawing/2014/main" val="2963954799"/>
                  </a:ext>
                </a:extLst>
              </a:tr>
            </a:tbl>
          </a:graphicData>
        </a:graphic>
      </p:graphicFrame>
      <p:graphicFrame>
        <p:nvGraphicFramePr>
          <p:cNvPr id="7" name="Tabella 6">
            <a:extLst>
              <a:ext uri="{FF2B5EF4-FFF2-40B4-BE49-F238E27FC236}">
                <a16:creationId xmlns:a16="http://schemas.microsoft.com/office/drawing/2014/main" id="{21C989D5-BEB9-C084-9985-4BC591EF36D6}"/>
              </a:ext>
            </a:extLst>
          </p:cNvPr>
          <p:cNvGraphicFramePr>
            <a:graphicFrameLocks noGrp="1"/>
          </p:cNvGraphicFramePr>
          <p:nvPr>
            <p:extLst>
              <p:ext uri="{D42A27DB-BD31-4B8C-83A1-F6EECF244321}">
                <p14:modId xmlns:p14="http://schemas.microsoft.com/office/powerpoint/2010/main" val="4034640637"/>
              </p:ext>
            </p:extLst>
          </p:nvPr>
        </p:nvGraphicFramePr>
        <p:xfrm>
          <a:off x="254977" y="4327701"/>
          <a:ext cx="11752382" cy="457200"/>
        </p:xfrm>
        <a:graphic>
          <a:graphicData uri="http://schemas.openxmlformats.org/drawingml/2006/table">
            <a:tbl>
              <a:tblPr firstRow="1" bandRow="1">
                <a:tableStyleId>{5C22544A-7EE6-4342-B048-85BDC9FD1C3A}</a:tableStyleId>
              </a:tblPr>
              <a:tblGrid>
                <a:gridCol w="3033346">
                  <a:extLst>
                    <a:ext uri="{9D8B030D-6E8A-4147-A177-3AD203B41FA5}">
                      <a16:colId xmlns:a16="http://schemas.microsoft.com/office/drawing/2014/main" val="2657090209"/>
                    </a:ext>
                  </a:extLst>
                </a:gridCol>
                <a:gridCol w="8719036">
                  <a:extLst>
                    <a:ext uri="{9D8B030D-6E8A-4147-A177-3AD203B41FA5}">
                      <a16:colId xmlns:a16="http://schemas.microsoft.com/office/drawing/2014/main" val="132480722"/>
                    </a:ext>
                  </a:extLst>
                </a:gridCol>
              </a:tblGrid>
              <a:tr h="370840">
                <a:tc>
                  <a:txBody>
                    <a:bodyPr/>
                    <a:lstStyle/>
                    <a:p>
                      <a:r>
                        <a:rPr lang="it-IT" sz="2400" b="0" dirty="0">
                          <a:solidFill>
                            <a:schemeClr val="tx1"/>
                          </a:solidFill>
                          <a:latin typeface="Arial" panose="020B0604020202020204" pitchFamily="34" charset="0"/>
                          <a:cs typeface="Arial" panose="020B0604020202020204" pitchFamily="34" charset="0"/>
                        </a:rPr>
                        <a:t>Ricerca*</a:t>
                      </a:r>
                    </a:p>
                  </a:txBody>
                  <a:tcPr>
                    <a:solidFill>
                      <a:schemeClr val="accent1">
                        <a:lumMod val="20000"/>
                        <a:lumOff val="80000"/>
                      </a:schemeClr>
                    </a:solidFill>
                  </a:tcPr>
                </a:tc>
                <a:tc>
                  <a:txBody>
                    <a:bodyPr/>
                    <a:lstStyle/>
                    <a:p>
                      <a:pPr algn="just"/>
                      <a:r>
                        <a:rPr lang="it-IT" sz="2400" b="0" dirty="0">
                          <a:solidFill>
                            <a:schemeClr val="tx1"/>
                          </a:solidFill>
                          <a:latin typeface="Arial" panose="020B0604020202020204" pitchFamily="34" charset="0"/>
                          <a:ea typeface="Times New Roman" panose="02020603050405020304" pitchFamily="18" charset="0"/>
                          <a:cs typeface="Arial" panose="020B0604020202020204" pitchFamily="34" charset="0"/>
                        </a:rPr>
                        <a:t>Attiene ai costi per la ricerca</a:t>
                      </a:r>
                      <a:endParaRPr lang="it-IT" sz="2400" b="0" dirty="0">
                        <a:solidFill>
                          <a:schemeClr val="tx1"/>
                        </a:solidFill>
                        <a:latin typeface="Arial" panose="020B0604020202020204" pitchFamily="34" charset="0"/>
                        <a:cs typeface="Arial" panose="020B0604020202020204" pitchFamily="34" charset="0"/>
                      </a:endParaRPr>
                    </a:p>
                  </a:txBody>
                  <a:tcPr>
                    <a:solidFill>
                      <a:schemeClr val="accent1">
                        <a:lumMod val="20000"/>
                        <a:lumOff val="80000"/>
                      </a:schemeClr>
                    </a:solidFill>
                  </a:tcPr>
                </a:tc>
                <a:extLst>
                  <a:ext uri="{0D108BD9-81ED-4DB2-BD59-A6C34878D82A}">
                    <a16:rowId xmlns:a16="http://schemas.microsoft.com/office/drawing/2014/main" val="2963954799"/>
                  </a:ext>
                </a:extLst>
              </a:tr>
            </a:tbl>
          </a:graphicData>
        </a:graphic>
      </p:graphicFrame>
      <p:graphicFrame>
        <p:nvGraphicFramePr>
          <p:cNvPr id="8" name="Tabella 7">
            <a:extLst>
              <a:ext uri="{FF2B5EF4-FFF2-40B4-BE49-F238E27FC236}">
                <a16:creationId xmlns:a16="http://schemas.microsoft.com/office/drawing/2014/main" id="{458A9D57-8BB1-476A-A32C-9BB313826B48}"/>
              </a:ext>
            </a:extLst>
          </p:cNvPr>
          <p:cNvGraphicFramePr>
            <a:graphicFrameLocks noGrp="1"/>
          </p:cNvGraphicFramePr>
          <p:nvPr>
            <p:extLst>
              <p:ext uri="{D42A27DB-BD31-4B8C-83A1-F6EECF244321}">
                <p14:modId xmlns:p14="http://schemas.microsoft.com/office/powerpoint/2010/main" val="1483111093"/>
              </p:ext>
            </p:extLst>
          </p:nvPr>
        </p:nvGraphicFramePr>
        <p:xfrm>
          <a:off x="254977" y="4835551"/>
          <a:ext cx="11752382" cy="1188720"/>
        </p:xfrm>
        <a:graphic>
          <a:graphicData uri="http://schemas.openxmlformats.org/drawingml/2006/table">
            <a:tbl>
              <a:tblPr firstRow="1" bandRow="1">
                <a:tableStyleId>{5C22544A-7EE6-4342-B048-85BDC9FD1C3A}</a:tableStyleId>
              </a:tblPr>
              <a:tblGrid>
                <a:gridCol w="3042138">
                  <a:extLst>
                    <a:ext uri="{9D8B030D-6E8A-4147-A177-3AD203B41FA5}">
                      <a16:colId xmlns:a16="http://schemas.microsoft.com/office/drawing/2014/main" val="2657090209"/>
                    </a:ext>
                  </a:extLst>
                </a:gridCol>
                <a:gridCol w="8710244">
                  <a:extLst>
                    <a:ext uri="{9D8B030D-6E8A-4147-A177-3AD203B41FA5}">
                      <a16:colId xmlns:a16="http://schemas.microsoft.com/office/drawing/2014/main" val="132480722"/>
                    </a:ext>
                  </a:extLst>
                </a:gridCol>
              </a:tblGrid>
              <a:tr h="370840">
                <a:tc>
                  <a:txBody>
                    <a:bodyPr/>
                    <a:lstStyle/>
                    <a:p>
                      <a:r>
                        <a:rPr lang="it-IT" sz="2400" b="0" dirty="0">
                          <a:solidFill>
                            <a:schemeClr val="tx1"/>
                          </a:solidFill>
                          <a:latin typeface="Arial" panose="020B0604020202020204" pitchFamily="34" charset="0"/>
                          <a:cs typeface="Arial" panose="020B0604020202020204" pitchFamily="34" charset="0"/>
                        </a:rPr>
                        <a:t>(Struttura) Generale aziendale</a:t>
                      </a:r>
                    </a:p>
                  </a:txBody>
                  <a:tcPr>
                    <a:solidFill>
                      <a:schemeClr val="accent1">
                        <a:lumMod val="20000"/>
                        <a:lumOff val="80000"/>
                      </a:schemeClr>
                    </a:solidFill>
                  </a:tcPr>
                </a:tc>
                <a:tc>
                  <a:txBody>
                    <a:bodyPr/>
                    <a:lstStyle/>
                    <a:p>
                      <a:pPr algn="just"/>
                      <a:r>
                        <a:rPr lang="it-IT" sz="2400" b="0" dirty="0">
                          <a:solidFill>
                            <a:schemeClr val="tx1"/>
                          </a:solidFill>
                          <a:latin typeface="Arial" panose="020B0604020202020204" pitchFamily="34" charset="0"/>
                          <a:ea typeface="Times New Roman" panose="02020603050405020304" pitchFamily="18" charset="0"/>
                          <a:cs typeface="Arial" panose="020B0604020202020204" pitchFamily="34" charset="0"/>
                        </a:rPr>
                        <a:t>raggruppa i centri ed i relativi costi relativi ai costi generali dell’azienda (non quelli riguardanti i costi generali di una sola macrostruttura)</a:t>
                      </a:r>
                      <a:endParaRPr lang="it-IT" sz="2400" b="0" dirty="0">
                        <a:solidFill>
                          <a:schemeClr val="tx1"/>
                        </a:solidFill>
                        <a:latin typeface="Arial" panose="020B0604020202020204" pitchFamily="34" charset="0"/>
                        <a:cs typeface="Arial" panose="020B0604020202020204" pitchFamily="34" charset="0"/>
                      </a:endParaRPr>
                    </a:p>
                  </a:txBody>
                  <a:tcPr>
                    <a:solidFill>
                      <a:schemeClr val="accent1">
                        <a:lumMod val="20000"/>
                        <a:lumOff val="80000"/>
                      </a:schemeClr>
                    </a:solidFill>
                  </a:tcPr>
                </a:tc>
                <a:extLst>
                  <a:ext uri="{0D108BD9-81ED-4DB2-BD59-A6C34878D82A}">
                    <a16:rowId xmlns:a16="http://schemas.microsoft.com/office/drawing/2014/main" val="2963954799"/>
                  </a:ext>
                </a:extLst>
              </a:tr>
            </a:tbl>
          </a:graphicData>
        </a:graphic>
      </p:graphicFrame>
      <p:pic>
        <p:nvPicPr>
          <p:cNvPr id="5" name="Immagine 4">
            <a:extLst>
              <a:ext uri="{FF2B5EF4-FFF2-40B4-BE49-F238E27FC236}">
                <a16:creationId xmlns:a16="http://schemas.microsoft.com/office/drawing/2014/main" id="{D4351CA0-6C70-91CA-60C1-5F1CADBEF368}"/>
              </a:ext>
            </a:extLst>
          </p:cNvPr>
          <p:cNvPicPr>
            <a:picLocks noChangeAspect="1"/>
          </p:cNvPicPr>
          <p:nvPr/>
        </p:nvPicPr>
        <p:blipFill>
          <a:blip r:embed="rId3"/>
          <a:stretch>
            <a:fillRect/>
          </a:stretch>
        </p:blipFill>
        <p:spPr>
          <a:xfrm>
            <a:off x="9993745" y="146051"/>
            <a:ext cx="2016211" cy="863014"/>
          </a:xfrm>
          <a:prstGeom prst="rect">
            <a:avLst/>
          </a:prstGeom>
        </p:spPr>
      </p:pic>
      <p:sp>
        <p:nvSpPr>
          <p:cNvPr id="9" name="CasellaDiTesto 8">
            <a:extLst>
              <a:ext uri="{FF2B5EF4-FFF2-40B4-BE49-F238E27FC236}">
                <a16:creationId xmlns:a16="http://schemas.microsoft.com/office/drawing/2014/main" id="{708006A7-AFB2-C4F8-E473-96DBBE2680F3}"/>
              </a:ext>
            </a:extLst>
          </p:cNvPr>
          <p:cNvSpPr txBox="1"/>
          <p:nvPr/>
        </p:nvSpPr>
        <p:spPr>
          <a:xfrm>
            <a:off x="242771" y="6039753"/>
            <a:ext cx="11740324" cy="615553"/>
          </a:xfrm>
          <a:prstGeom prst="rect">
            <a:avLst/>
          </a:prstGeom>
          <a:noFill/>
        </p:spPr>
        <p:txBody>
          <a:bodyPr wrap="square">
            <a:spAutoFit/>
          </a:bodyPr>
          <a:lstStyle/>
          <a:p>
            <a:pPr algn="just"/>
            <a:r>
              <a:rPr lang="it-IT" sz="1700" b="1" dirty="0">
                <a:effectLst/>
                <a:latin typeface="Arial" panose="020B0604020202020204" pitchFamily="34" charset="0"/>
                <a:cs typeface="Arial" panose="020B0604020202020204" pitchFamily="34" charset="0"/>
              </a:rPr>
              <a:t>*</a:t>
            </a:r>
            <a:r>
              <a:rPr lang="it-IT" sz="1700" dirty="0">
                <a:effectLst/>
                <a:latin typeface="Arial" panose="020B0604020202020204" pitchFamily="34" charset="0"/>
                <a:cs typeface="Arial" panose="020B0604020202020204" pitchFamily="34" charset="0"/>
              </a:rPr>
              <a:t> N.B.: tale macrostruttura va «attivata» solo se sono presenti degli output quantificati per la ricerca. In caso contrario, vanno i centri relativi vanno inseriti nella struttura generale aziendale</a:t>
            </a:r>
            <a:endParaRPr lang="it-IT" sz="1700" dirty="0"/>
          </a:p>
        </p:txBody>
      </p:sp>
    </p:spTree>
    <p:extLst>
      <p:ext uri="{BB962C8B-B14F-4D97-AF65-F5344CB8AC3E}">
        <p14:creationId xmlns:p14="http://schemas.microsoft.com/office/powerpoint/2010/main" val="312303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82044" y="199104"/>
            <a:ext cx="9811701"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2-assegnazione risorse alle unità aziendali</a:t>
            </a:r>
          </a:p>
        </p:txBody>
      </p:sp>
      <p:sp>
        <p:nvSpPr>
          <p:cNvPr id="2" name="Rettangolo 1">
            <a:extLst>
              <a:ext uri="{FF2B5EF4-FFF2-40B4-BE49-F238E27FC236}">
                <a16:creationId xmlns:a16="http://schemas.microsoft.com/office/drawing/2014/main" id="{710DFD55-0683-D54E-B471-30865C624F64}"/>
              </a:ext>
            </a:extLst>
          </p:cNvPr>
          <p:cNvSpPr/>
          <p:nvPr/>
        </p:nvSpPr>
        <p:spPr>
          <a:xfrm>
            <a:off x="182044" y="946283"/>
            <a:ext cx="11827912" cy="400110"/>
          </a:xfrm>
          <a:prstGeom prst="rect">
            <a:avLst/>
          </a:prstGeom>
        </p:spPr>
        <p:txBody>
          <a:bodyPr wrap="square">
            <a:spAutoFit/>
          </a:bodyPr>
          <a:lstStyle/>
          <a:p>
            <a:pPr algn="just"/>
            <a:r>
              <a:rPr lang="it-IT" sz="2000" dirty="0">
                <a:latin typeface="Arial" panose="020B0604020202020204" pitchFamily="34" charset="0"/>
                <a:ea typeface="Times New Roman" panose="02020603050405020304" pitchFamily="18" charset="0"/>
                <a:cs typeface="Arial" panose="020B0604020202020204" pitchFamily="34" charset="0"/>
              </a:rPr>
              <a:t>Ogni macrostruttura può essere articolata nelle seguenti unità o centri aziendali:</a:t>
            </a:r>
          </a:p>
        </p:txBody>
      </p:sp>
      <p:sp>
        <p:nvSpPr>
          <p:cNvPr id="7" name="CasellaDiTesto 6">
            <a:extLst>
              <a:ext uri="{FF2B5EF4-FFF2-40B4-BE49-F238E27FC236}">
                <a16:creationId xmlns:a16="http://schemas.microsoft.com/office/drawing/2014/main" id="{9E022493-9548-E12B-8262-71A46F26BBAC}"/>
              </a:ext>
            </a:extLst>
          </p:cNvPr>
          <p:cNvSpPr txBox="1"/>
          <p:nvPr/>
        </p:nvSpPr>
        <p:spPr>
          <a:xfrm>
            <a:off x="182044" y="6096680"/>
            <a:ext cx="11827911" cy="707886"/>
          </a:xfrm>
          <a:prstGeom prst="rect">
            <a:avLst/>
          </a:prstGeom>
          <a:noFill/>
        </p:spPr>
        <p:txBody>
          <a:bodyPr wrap="square">
            <a:spAutoFit/>
          </a:bodyPr>
          <a:lstStyle/>
          <a:p>
            <a:pPr algn="just"/>
            <a:r>
              <a:rPr lang="it-IT" sz="2000" i="1" dirty="0">
                <a:latin typeface="Arial" panose="020B0604020202020204" pitchFamily="34" charset="0"/>
                <a:ea typeface="Times New Roman" panose="02020603050405020304" pitchFamily="18" charset="0"/>
                <a:cs typeface="Arial" panose="020B0604020202020204" pitchFamily="34" charset="0"/>
              </a:rPr>
              <a:t>N.B.: I centri aziendali non coincidono necessariamente con i centri di costo: questi ultimi possono costituire una valida base di partenza per l’individuazione dei centri aziendali</a:t>
            </a:r>
          </a:p>
        </p:txBody>
      </p:sp>
      <p:graphicFrame>
        <p:nvGraphicFramePr>
          <p:cNvPr id="3" name="Tabella 5">
            <a:extLst>
              <a:ext uri="{FF2B5EF4-FFF2-40B4-BE49-F238E27FC236}">
                <a16:creationId xmlns:a16="http://schemas.microsoft.com/office/drawing/2014/main" id="{7DCE0F42-77F9-E24E-B942-58EFA3627D59}"/>
              </a:ext>
            </a:extLst>
          </p:cNvPr>
          <p:cNvGraphicFramePr>
            <a:graphicFrameLocks noGrp="1"/>
          </p:cNvGraphicFramePr>
          <p:nvPr>
            <p:extLst>
              <p:ext uri="{D42A27DB-BD31-4B8C-83A1-F6EECF244321}">
                <p14:modId xmlns:p14="http://schemas.microsoft.com/office/powerpoint/2010/main" val="2962370478"/>
              </p:ext>
            </p:extLst>
          </p:nvPr>
        </p:nvGraphicFramePr>
        <p:xfrm>
          <a:off x="182044" y="1394993"/>
          <a:ext cx="11827912" cy="1188720"/>
        </p:xfrm>
        <a:graphic>
          <a:graphicData uri="http://schemas.openxmlformats.org/drawingml/2006/table">
            <a:tbl>
              <a:tblPr firstRow="1" bandRow="1">
                <a:tableStyleId>{5C22544A-7EE6-4342-B048-85BDC9FD1C3A}</a:tableStyleId>
              </a:tblPr>
              <a:tblGrid>
                <a:gridCol w="1745097">
                  <a:extLst>
                    <a:ext uri="{9D8B030D-6E8A-4147-A177-3AD203B41FA5}">
                      <a16:colId xmlns:a16="http://schemas.microsoft.com/office/drawing/2014/main" val="3140762534"/>
                    </a:ext>
                  </a:extLst>
                </a:gridCol>
                <a:gridCol w="10082815">
                  <a:extLst>
                    <a:ext uri="{9D8B030D-6E8A-4147-A177-3AD203B41FA5}">
                      <a16:colId xmlns:a16="http://schemas.microsoft.com/office/drawing/2014/main" val="3057086908"/>
                    </a:ext>
                  </a:extLst>
                </a:gridCol>
              </a:tblGrid>
              <a:tr h="370840">
                <a:tc>
                  <a:txBody>
                    <a:bodyPr/>
                    <a:lstStyle/>
                    <a:p>
                      <a:r>
                        <a:rPr lang="it-IT" sz="2200" dirty="0">
                          <a:latin typeface="Arial" panose="020B0604020202020204" pitchFamily="34" charset="0"/>
                          <a:cs typeface="Arial" panose="020B0604020202020204" pitchFamily="34" charset="0"/>
                        </a:rPr>
                        <a:t>Centro</a:t>
                      </a:r>
                    </a:p>
                  </a:txBody>
                  <a:tcPr>
                    <a:solidFill>
                      <a:schemeClr val="accent6">
                        <a:lumMod val="50000"/>
                      </a:schemeClr>
                    </a:solidFill>
                  </a:tcPr>
                </a:tc>
                <a:tc>
                  <a:txBody>
                    <a:bodyPr/>
                    <a:lstStyle/>
                    <a:p>
                      <a:r>
                        <a:rPr lang="it-IT" sz="2200" dirty="0">
                          <a:latin typeface="Arial" panose="020B0604020202020204" pitchFamily="34" charset="0"/>
                          <a:cs typeface="Arial" panose="020B0604020202020204" pitchFamily="34" charset="0"/>
                        </a:rPr>
                        <a:t>Contenuti</a:t>
                      </a:r>
                    </a:p>
                  </a:txBody>
                  <a:tcPr>
                    <a:solidFill>
                      <a:schemeClr val="accent6">
                        <a:lumMod val="50000"/>
                      </a:schemeClr>
                    </a:solidFill>
                  </a:tcPr>
                </a:tc>
                <a:extLst>
                  <a:ext uri="{0D108BD9-81ED-4DB2-BD59-A6C34878D82A}">
                    <a16:rowId xmlns:a16="http://schemas.microsoft.com/office/drawing/2014/main" val="1230489234"/>
                  </a:ext>
                </a:extLst>
              </a:tr>
              <a:tr h="370840">
                <a:tc>
                  <a:txBody>
                    <a:bodyPr/>
                    <a:lstStyle/>
                    <a:p>
                      <a:r>
                        <a:rPr lang="it-IT" sz="2200" dirty="0">
                          <a:latin typeface="Arial" panose="020B0604020202020204" pitchFamily="34" charset="0"/>
                          <a:cs typeface="Arial" panose="020B0604020202020204" pitchFamily="34" charset="0"/>
                        </a:rPr>
                        <a:t>operativo</a:t>
                      </a:r>
                    </a:p>
                  </a:txBody>
                  <a:tcPr>
                    <a:solidFill>
                      <a:schemeClr val="accent6">
                        <a:lumMod val="20000"/>
                        <a:lumOff val="80000"/>
                      </a:schemeClr>
                    </a:solidFill>
                  </a:tcPr>
                </a:tc>
                <a:tc>
                  <a:txBody>
                    <a:bodyPr/>
                    <a:lstStyle/>
                    <a:p>
                      <a:pPr algn="just"/>
                      <a:r>
                        <a:rPr lang="it-IT" sz="2200" dirty="0">
                          <a:solidFill>
                            <a:schemeClr val="tx1"/>
                          </a:solidFill>
                          <a:latin typeface="Arial" panose="020B0604020202020204" pitchFamily="34" charset="0"/>
                          <a:cs typeface="Arial" panose="020B0604020202020204" pitchFamily="34" charset="0"/>
                        </a:rPr>
                        <a:t>attiene alle unità che producono output sanitari (es.: dimissioni, prestazioni di specialistica, accessi PS, prestazioni di assistenza territoriale)</a:t>
                      </a:r>
                    </a:p>
                  </a:txBody>
                  <a:tcPr>
                    <a:solidFill>
                      <a:schemeClr val="accent6">
                        <a:lumMod val="20000"/>
                        <a:lumOff val="80000"/>
                      </a:schemeClr>
                    </a:solidFill>
                  </a:tcPr>
                </a:tc>
                <a:extLst>
                  <a:ext uri="{0D108BD9-81ED-4DB2-BD59-A6C34878D82A}">
                    <a16:rowId xmlns:a16="http://schemas.microsoft.com/office/drawing/2014/main" val="2699533940"/>
                  </a:ext>
                </a:extLst>
              </a:tr>
            </a:tbl>
          </a:graphicData>
        </a:graphic>
      </p:graphicFrame>
      <p:graphicFrame>
        <p:nvGraphicFramePr>
          <p:cNvPr id="6" name="Tabella 5">
            <a:extLst>
              <a:ext uri="{FF2B5EF4-FFF2-40B4-BE49-F238E27FC236}">
                <a16:creationId xmlns:a16="http://schemas.microsoft.com/office/drawing/2014/main" id="{43D24E3F-4174-40D4-6083-3DAA8C9A684F}"/>
              </a:ext>
            </a:extLst>
          </p:cNvPr>
          <p:cNvGraphicFramePr>
            <a:graphicFrameLocks noGrp="1"/>
          </p:cNvGraphicFramePr>
          <p:nvPr>
            <p:extLst>
              <p:ext uri="{D42A27DB-BD31-4B8C-83A1-F6EECF244321}">
                <p14:modId xmlns:p14="http://schemas.microsoft.com/office/powerpoint/2010/main" val="343580629"/>
              </p:ext>
            </p:extLst>
          </p:nvPr>
        </p:nvGraphicFramePr>
        <p:xfrm>
          <a:off x="182044" y="2638385"/>
          <a:ext cx="11827912" cy="1097280"/>
        </p:xfrm>
        <a:graphic>
          <a:graphicData uri="http://schemas.openxmlformats.org/drawingml/2006/table">
            <a:tbl>
              <a:tblPr firstRow="1" bandRow="1">
                <a:tableStyleId>{5C22544A-7EE6-4342-B048-85BDC9FD1C3A}</a:tableStyleId>
              </a:tblPr>
              <a:tblGrid>
                <a:gridCol w="1745097">
                  <a:extLst>
                    <a:ext uri="{9D8B030D-6E8A-4147-A177-3AD203B41FA5}">
                      <a16:colId xmlns:a16="http://schemas.microsoft.com/office/drawing/2014/main" val="2657090209"/>
                    </a:ext>
                  </a:extLst>
                </a:gridCol>
                <a:gridCol w="10082815">
                  <a:extLst>
                    <a:ext uri="{9D8B030D-6E8A-4147-A177-3AD203B41FA5}">
                      <a16:colId xmlns:a16="http://schemas.microsoft.com/office/drawing/2014/main" val="132480722"/>
                    </a:ext>
                  </a:extLst>
                </a:gridCol>
              </a:tblGrid>
              <a:tr h="370840">
                <a:tc>
                  <a:txBody>
                    <a:bodyPr/>
                    <a:lstStyle/>
                    <a:p>
                      <a:r>
                        <a:rPr lang="it-IT" sz="2200" b="0" dirty="0">
                          <a:solidFill>
                            <a:schemeClr val="tx1"/>
                          </a:solidFill>
                          <a:latin typeface="Arial" panose="020B0604020202020204" pitchFamily="34" charset="0"/>
                          <a:cs typeface="Arial" panose="020B0604020202020204" pitchFamily="34" charset="0"/>
                        </a:rPr>
                        <a:t>intermedio</a:t>
                      </a:r>
                    </a:p>
                  </a:txBody>
                  <a:tcPr>
                    <a:solidFill>
                      <a:schemeClr val="accent6">
                        <a:lumMod val="20000"/>
                        <a:lumOff val="80000"/>
                      </a:schemeClr>
                    </a:solidFill>
                  </a:tcPr>
                </a:tc>
                <a:tc>
                  <a:txBody>
                    <a:bodyPr/>
                    <a:lstStyle/>
                    <a:p>
                      <a:pPr algn="just"/>
                      <a:r>
                        <a:rPr lang="it-IT" sz="2200" b="0" dirty="0">
                          <a:solidFill>
                            <a:schemeClr val="tx1"/>
                          </a:solidFill>
                          <a:latin typeface="Arial" panose="020B0604020202020204" pitchFamily="34" charset="0"/>
                          <a:cs typeface="Arial" panose="020B0604020202020204" pitchFamily="34" charset="0"/>
                        </a:rPr>
                        <a:t>riguarda le unità che forniscono risorse ai centri operativi (es.: </a:t>
                      </a:r>
                      <a:r>
                        <a:rPr lang="it-IT" sz="2200" b="0" i="1" dirty="0">
                          <a:solidFill>
                            <a:schemeClr val="tx1"/>
                          </a:solidFill>
                          <a:latin typeface="Arial" panose="020B0604020202020204" pitchFamily="34" charset="0"/>
                          <a:cs typeface="Arial" panose="020B0604020202020204" pitchFamily="34" charset="0"/>
                        </a:rPr>
                        <a:t>poliambulatorio</a:t>
                      </a:r>
                      <a:r>
                        <a:rPr lang="it-IT" sz="2200" b="0" dirty="0">
                          <a:solidFill>
                            <a:schemeClr val="tx1"/>
                          </a:solidFill>
                          <a:latin typeface="Arial" panose="020B0604020202020204" pitchFamily="34" charset="0"/>
                          <a:cs typeface="Arial" panose="020B0604020202020204" pitchFamily="34" charset="0"/>
                        </a:rPr>
                        <a:t>; </a:t>
                      </a:r>
                      <a:r>
                        <a:rPr lang="it-IT" sz="2200" b="0" i="1" dirty="0">
                          <a:solidFill>
                            <a:schemeClr val="tx1"/>
                          </a:solidFill>
                          <a:latin typeface="Arial" panose="020B0604020202020204" pitchFamily="34" charset="0"/>
                          <a:cs typeface="Arial" panose="020B0604020202020204" pitchFamily="34" charset="0"/>
                        </a:rPr>
                        <a:t>unità infermieristica comune Ortopedia/Chirurgia</a:t>
                      </a:r>
                      <a:r>
                        <a:rPr lang="it-IT" sz="2200" b="0" dirty="0">
                          <a:solidFill>
                            <a:schemeClr val="tx1"/>
                          </a:solidFill>
                          <a:latin typeface="Arial" panose="020B0604020202020204" pitchFamily="34" charset="0"/>
                          <a:cs typeface="Arial" panose="020B0604020202020204" pitchFamily="34" charset="0"/>
                        </a:rPr>
                        <a:t>) e che quindi “contengono” costi che verranno allocati ai centri operativi</a:t>
                      </a:r>
                    </a:p>
                  </a:txBody>
                  <a:tcPr>
                    <a:solidFill>
                      <a:schemeClr val="accent6">
                        <a:lumMod val="20000"/>
                        <a:lumOff val="80000"/>
                      </a:schemeClr>
                    </a:solidFill>
                  </a:tcPr>
                </a:tc>
                <a:extLst>
                  <a:ext uri="{0D108BD9-81ED-4DB2-BD59-A6C34878D82A}">
                    <a16:rowId xmlns:a16="http://schemas.microsoft.com/office/drawing/2014/main" val="2963954799"/>
                  </a:ext>
                </a:extLst>
              </a:tr>
            </a:tbl>
          </a:graphicData>
        </a:graphic>
      </p:graphicFrame>
      <p:graphicFrame>
        <p:nvGraphicFramePr>
          <p:cNvPr id="8" name="Tabella 7">
            <a:extLst>
              <a:ext uri="{FF2B5EF4-FFF2-40B4-BE49-F238E27FC236}">
                <a16:creationId xmlns:a16="http://schemas.microsoft.com/office/drawing/2014/main" id="{77FDAC4C-885D-2FBC-2ED0-A0275E4FE3D3}"/>
              </a:ext>
            </a:extLst>
          </p:cNvPr>
          <p:cNvGraphicFramePr>
            <a:graphicFrameLocks noGrp="1"/>
          </p:cNvGraphicFramePr>
          <p:nvPr>
            <p:extLst>
              <p:ext uri="{D42A27DB-BD31-4B8C-83A1-F6EECF244321}">
                <p14:modId xmlns:p14="http://schemas.microsoft.com/office/powerpoint/2010/main" val="2438256252"/>
              </p:ext>
            </p:extLst>
          </p:nvPr>
        </p:nvGraphicFramePr>
        <p:xfrm>
          <a:off x="182044" y="3767919"/>
          <a:ext cx="11827912" cy="762000"/>
        </p:xfrm>
        <a:graphic>
          <a:graphicData uri="http://schemas.openxmlformats.org/drawingml/2006/table">
            <a:tbl>
              <a:tblPr firstRow="1" bandRow="1">
                <a:tableStyleId>{5C22544A-7EE6-4342-B048-85BDC9FD1C3A}</a:tableStyleId>
              </a:tblPr>
              <a:tblGrid>
                <a:gridCol w="1745097">
                  <a:extLst>
                    <a:ext uri="{9D8B030D-6E8A-4147-A177-3AD203B41FA5}">
                      <a16:colId xmlns:a16="http://schemas.microsoft.com/office/drawing/2014/main" val="2657090209"/>
                    </a:ext>
                  </a:extLst>
                </a:gridCol>
                <a:gridCol w="10082815">
                  <a:extLst>
                    <a:ext uri="{9D8B030D-6E8A-4147-A177-3AD203B41FA5}">
                      <a16:colId xmlns:a16="http://schemas.microsoft.com/office/drawing/2014/main" val="132480722"/>
                    </a:ext>
                  </a:extLst>
                </a:gridCol>
              </a:tblGrid>
              <a:tr h="370840">
                <a:tc>
                  <a:txBody>
                    <a:bodyPr/>
                    <a:lstStyle/>
                    <a:p>
                      <a:r>
                        <a:rPr lang="it-IT" sz="2200" b="0" dirty="0">
                          <a:solidFill>
                            <a:schemeClr val="tx1"/>
                          </a:solidFill>
                          <a:latin typeface="Arial" panose="020B0604020202020204" pitchFamily="34" charset="0"/>
                          <a:cs typeface="Arial" panose="020B0604020202020204" pitchFamily="34" charset="0"/>
                        </a:rPr>
                        <a:t>ausiliario</a:t>
                      </a:r>
                    </a:p>
                  </a:txBody>
                  <a:tcPr>
                    <a:solidFill>
                      <a:schemeClr val="accent6">
                        <a:lumMod val="20000"/>
                        <a:lumOff val="80000"/>
                      </a:schemeClr>
                    </a:solidFill>
                  </a:tcPr>
                </a:tc>
                <a:tc>
                  <a:txBody>
                    <a:bodyPr/>
                    <a:lstStyle/>
                    <a:p>
                      <a:pPr algn="just"/>
                      <a:r>
                        <a:rPr lang="it-IT" sz="2200" b="0" dirty="0">
                          <a:solidFill>
                            <a:schemeClr val="tx1"/>
                          </a:solidFill>
                          <a:latin typeface="Arial" panose="020B0604020202020204" pitchFamily="34" charset="0"/>
                          <a:cs typeface="Arial" panose="020B0604020202020204" pitchFamily="34" charset="0"/>
                        </a:rPr>
                        <a:t>Unità aziendale che fornisce servizi non sanitari, essenzialmente di carattere alberghiero (es.: </a:t>
                      </a:r>
                      <a:r>
                        <a:rPr lang="it-IT" sz="2200" b="0" i="1" dirty="0">
                          <a:solidFill>
                            <a:schemeClr val="tx1"/>
                          </a:solidFill>
                          <a:latin typeface="Arial" panose="020B0604020202020204" pitchFamily="34" charset="0"/>
                          <a:cs typeface="Arial" panose="020B0604020202020204" pitchFamily="34" charset="0"/>
                        </a:rPr>
                        <a:t>ristorazione</a:t>
                      </a:r>
                      <a:r>
                        <a:rPr lang="it-IT" sz="2200" b="0" dirty="0">
                          <a:solidFill>
                            <a:schemeClr val="tx1"/>
                          </a:solidFill>
                          <a:latin typeface="Arial" panose="020B0604020202020204" pitchFamily="34" charset="0"/>
                          <a:cs typeface="Arial" panose="020B0604020202020204" pitchFamily="34" charset="0"/>
                        </a:rPr>
                        <a:t>)</a:t>
                      </a:r>
                    </a:p>
                  </a:txBody>
                  <a:tcPr>
                    <a:solidFill>
                      <a:schemeClr val="accent6">
                        <a:lumMod val="20000"/>
                        <a:lumOff val="80000"/>
                      </a:schemeClr>
                    </a:solidFill>
                  </a:tcPr>
                </a:tc>
                <a:extLst>
                  <a:ext uri="{0D108BD9-81ED-4DB2-BD59-A6C34878D82A}">
                    <a16:rowId xmlns:a16="http://schemas.microsoft.com/office/drawing/2014/main" val="2963954799"/>
                  </a:ext>
                </a:extLst>
              </a:tr>
            </a:tbl>
          </a:graphicData>
        </a:graphic>
      </p:graphicFrame>
      <p:graphicFrame>
        <p:nvGraphicFramePr>
          <p:cNvPr id="9" name="Tabella 8">
            <a:extLst>
              <a:ext uri="{FF2B5EF4-FFF2-40B4-BE49-F238E27FC236}">
                <a16:creationId xmlns:a16="http://schemas.microsoft.com/office/drawing/2014/main" id="{D2F051E7-B225-9FE7-5556-8F5D64E020C1}"/>
              </a:ext>
            </a:extLst>
          </p:cNvPr>
          <p:cNvGraphicFramePr>
            <a:graphicFrameLocks noGrp="1"/>
          </p:cNvGraphicFramePr>
          <p:nvPr>
            <p:extLst>
              <p:ext uri="{D42A27DB-BD31-4B8C-83A1-F6EECF244321}">
                <p14:modId xmlns:p14="http://schemas.microsoft.com/office/powerpoint/2010/main" val="800106774"/>
              </p:ext>
            </p:extLst>
          </p:nvPr>
        </p:nvGraphicFramePr>
        <p:xfrm>
          <a:off x="182044" y="4565464"/>
          <a:ext cx="11827912" cy="1432560"/>
        </p:xfrm>
        <a:graphic>
          <a:graphicData uri="http://schemas.openxmlformats.org/drawingml/2006/table">
            <a:tbl>
              <a:tblPr firstRow="1" bandRow="1">
                <a:tableStyleId>{5C22544A-7EE6-4342-B048-85BDC9FD1C3A}</a:tableStyleId>
              </a:tblPr>
              <a:tblGrid>
                <a:gridCol w="1745097">
                  <a:extLst>
                    <a:ext uri="{9D8B030D-6E8A-4147-A177-3AD203B41FA5}">
                      <a16:colId xmlns:a16="http://schemas.microsoft.com/office/drawing/2014/main" val="2657090209"/>
                    </a:ext>
                  </a:extLst>
                </a:gridCol>
                <a:gridCol w="10082815">
                  <a:extLst>
                    <a:ext uri="{9D8B030D-6E8A-4147-A177-3AD203B41FA5}">
                      <a16:colId xmlns:a16="http://schemas.microsoft.com/office/drawing/2014/main" val="132480722"/>
                    </a:ext>
                  </a:extLst>
                </a:gridCol>
              </a:tblGrid>
              <a:tr h="370840">
                <a:tc>
                  <a:txBody>
                    <a:bodyPr/>
                    <a:lstStyle/>
                    <a:p>
                      <a:r>
                        <a:rPr lang="it-IT" sz="2200" b="0" dirty="0">
                          <a:solidFill>
                            <a:schemeClr val="tx1"/>
                          </a:solidFill>
                          <a:latin typeface="Arial" panose="020B0604020202020204" pitchFamily="34" charset="0"/>
                          <a:cs typeface="Arial" panose="020B0604020202020204" pitchFamily="34" charset="0"/>
                        </a:rPr>
                        <a:t>supporto</a:t>
                      </a:r>
                    </a:p>
                  </a:txBody>
                  <a:tcPr>
                    <a:solidFill>
                      <a:schemeClr val="accent6">
                        <a:lumMod val="20000"/>
                        <a:lumOff val="80000"/>
                      </a:schemeClr>
                    </a:solidFill>
                  </a:tcPr>
                </a:tc>
                <a:tc>
                  <a:txBody>
                    <a:bodyPr/>
                    <a:lstStyle/>
                    <a:p>
                      <a:pPr algn="just"/>
                      <a:r>
                        <a:rPr lang="it-IT" sz="2200" b="0" dirty="0">
                          <a:solidFill>
                            <a:schemeClr val="tx1"/>
                          </a:solidFill>
                          <a:latin typeface="Arial" panose="020B0604020202020204" pitchFamily="34" charset="0"/>
                          <a:cs typeface="Arial" panose="020B0604020202020204" pitchFamily="34" charset="0"/>
                        </a:rPr>
                        <a:t>centro che non produce output sanitari e non fornisce servizi che incidono direttamente sul prodotto sanitario ma svolge compiti tecnico-amministrativi di supporto/programmazione a tutti i centri operativi/ intermedi/ausiliari (es.: </a:t>
                      </a:r>
                      <a:r>
                        <a:rPr lang="it-IT" sz="2200" b="0" i="1" dirty="0">
                          <a:solidFill>
                            <a:schemeClr val="tx1"/>
                          </a:solidFill>
                          <a:latin typeface="Arial" panose="020B0604020202020204" pitchFamily="34" charset="0"/>
                          <a:cs typeface="Arial" panose="020B0604020202020204" pitchFamily="34" charset="0"/>
                        </a:rPr>
                        <a:t>ufficio personale</a:t>
                      </a:r>
                      <a:r>
                        <a:rPr lang="it-IT" sz="2200" b="0" dirty="0">
                          <a:solidFill>
                            <a:schemeClr val="tx1"/>
                          </a:solidFill>
                          <a:latin typeface="Arial" panose="020B0604020202020204" pitchFamily="34" charset="0"/>
                          <a:cs typeface="Arial" panose="020B0604020202020204" pitchFamily="34" charset="0"/>
                        </a:rPr>
                        <a:t>). I costi che rientrano in tali centri vengono denominati costi generali</a:t>
                      </a:r>
                    </a:p>
                  </a:txBody>
                  <a:tcPr>
                    <a:solidFill>
                      <a:schemeClr val="accent6">
                        <a:lumMod val="20000"/>
                        <a:lumOff val="80000"/>
                      </a:schemeClr>
                    </a:solidFill>
                  </a:tcPr>
                </a:tc>
                <a:extLst>
                  <a:ext uri="{0D108BD9-81ED-4DB2-BD59-A6C34878D82A}">
                    <a16:rowId xmlns:a16="http://schemas.microsoft.com/office/drawing/2014/main" val="2963954799"/>
                  </a:ext>
                </a:extLst>
              </a:tr>
            </a:tbl>
          </a:graphicData>
        </a:graphic>
      </p:graphicFrame>
      <p:pic>
        <p:nvPicPr>
          <p:cNvPr id="5" name="Immagine 4">
            <a:extLst>
              <a:ext uri="{FF2B5EF4-FFF2-40B4-BE49-F238E27FC236}">
                <a16:creationId xmlns:a16="http://schemas.microsoft.com/office/drawing/2014/main" id="{099CE793-AE42-5AB9-5771-AC49D1AC37F7}"/>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262295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82044" y="260648"/>
            <a:ext cx="9811701"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2-assegnazione risorse alle unità aziendali</a:t>
            </a:r>
          </a:p>
        </p:txBody>
      </p:sp>
      <p:sp>
        <p:nvSpPr>
          <p:cNvPr id="2" name="Rettangolo 1">
            <a:extLst>
              <a:ext uri="{FF2B5EF4-FFF2-40B4-BE49-F238E27FC236}">
                <a16:creationId xmlns:a16="http://schemas.microsoft.com/office/drawing/2014/main" id="{710DFD55-0683-D54E-B471-30865C624F64}"/>
              </a:ext>
            </a:extLst>
          </p:cNvPr>
          <p:cNvSpPr/>
          <p:nvPr/>
        </p:nvSpPr>
        <p:spPr>
          <a:xfrm>
            <a:off x="182044" y="1569367"/>
            <a:ext cx="11827912" cy="1754326"/>
          </a:xfrm>
          <a:prstGeom prst="rect">
            <a:avLst/>
          </a:prstGeom>
        </p:spPr>
        <p:txBody>
          <a:bodyPr wrap="square">
            <a:spAutoFit/>
          </a:bodyPr>
          <a:lstStyle/>
          <a:p>
            <a:pPr algn="just"/>
            <a:r>
              <a:rPr lang="it-IT" b="1" i="1" dirty="0">
                <a:latin typeface="Arial" panose="020B0604020202020204" pitchFamily="34" charset="0"/>
                <a:cs typeface="Arial" panose="020B0604020202020204" pitchFamily="34" charset="0"/>
              </a:rPr>
              <a:t>Centri operativi</a:t>
            </a:r>
            <a:r>
              <a:rPr lang="it-IT" i="1" dirty="0">
                <a:latin typeface="Arial" panose="020B0604020202020204" pitchFamily="34" charset="0"/>
                <a:cs typeface="Arial" panose="020B0604020202020204" pitchFamily="34" charset="0"/>
              </a:rPr>
              <a:t>. </a:t>
            </a:r>
            <a:r>
              <a:rPr lang="it-IT" dirty="0">
                <a:latin typeface="Arial" panose="020B0604020202020204" pitchFamily="34" charset="0"/>
                <a:cs typeface="Arial" panose="020B0604020202020204" pitchFamily="34" charset="0"/>
              </a:rPr>
              <a:t>Unità aziendali che producono specifici output sanitari (degenza, interventi chirurgici, specialistica ambulatoriale, PS, territorio, ricerca finalizzata). Tra i centri operativi devono trovare posto anche quelle unità che sono prive di costi ma che svolgono attività sanitarie e che, di conseguenza, saranno oggetto dei ribaltamenti dei costi (esempio: unità coronarica può non presentare costi a livello di centro aziendale ma è presente nelle SDO; di conseguenza è un centro operativo). Esempi: Chirurgia generale; Rianimazione; Anestesia; Blocco operatorio centrale; Medicina generale; Radiologia; Distretti socio-sanitari; Distribuzione farmaci.</a:t>
            </a:r>
          </a:p>
        </p:txBody>
      </p:sp>
      <p:sp>
        <p:nvSpPr>
          <p:cNvPr id="4" name="Rettangolo 3">
            <a:extLst>
              <a:ext uri="{FF2B5EF4-FFF2-40B4-BE49-F238E27FC236}">
                <a16:creationId xmlns:a16="http://schemas.microsoft.com/office/drawing/2014/main" id="{DFA098D5-8CCA-3448-BB81-592381C27327}"/>
              </a:ext>
            </a:extLst>
          </p:cNvPr>
          <p:cNvSpPr/>
          <p:nvPr/>
        </p:nvSpPr>
        <p:spPr>
          <a:xfrm>
            <a:off x="182044" y="3429000"/>
            <a:ext cx="11827911" cy="1477328"/>
          </a:xfrm>
          <a:prstGeom prst="rect">
            <a:avLst/>
          </a:prstGeom>
        </p:spPr>
        <p:txBody>
          <a:bodyPr wrap="square">
            <a:spAutoFit/>
          </a:bodyPr>
          <a:lstStyle/>
          <a:p>
            <a:pPr algn="just"/>
            <a:r>
              <a:rPr lang="it-IT" b="1" i="1" dirty="0">
                <a:latin typeface="Arial" panose="020B0604020202020204" pitchFamily="34" charset="0"/>
                <a:cs typeface="Arial" panose="020B0604020202020204" pitchFamily="34" charset="0"/>
              </a:rPr>
              <a:t>Centro intermedi</a:t>
            </a:r>
            <a:r>
              <a:rPr lang="it-IT" i="1" dirty="0">
                <a:latin typeface="Arial" panose="020B0604020202020204" pitchFamily="34" charset="0"/>
                <a:cs typeface="Arial" panose="020B0604020202020204" pitchFamily="34" charset="0"/>
              </a:rPr>
              <a:t>. </a:t>
            </a:r>
            <a:r>
              <a:rPr lang="it-IT" dirty="0">
                <a:latin typeface="Arial" panose="020B0604020202020204" pitchFamily="34" charset="0"/>
                <a:cs typeface="Arial" panose="020B0604020202020204" pitchFamily="34" charset="0"/>
              </a:rPr>
              <a:t>Unità aziendali che destinano tutte le risorse ai centri operativi per la realizzazione dei loro output. Ad esempio, tutti i centri che presentano al loro interno costi anche della terapia intensiva e non solo quelli del reparto ordinario (ad esempio: cardiologia o neonatologia che “contengono” costi dell’unità coronarica e della terapia intensiva neonatale; anestesia quando contiene anche i costi della Rianimazione). Esempi: poliambulatorio; blocco operatorio specifico solo per una data unità chirurgica; unità infermieristica comune Ortopedia/Chirurgia).</a:t>
            </a:r>
          </a:p>
        </p:txBody>
      </p:sp>
      <p:sp>
        <p:nvSpPr>
          <p:cNvPr id="3" name="Rettangolo 2">
            <a:extLst>
              <a:ext uri="{FF2B5EF4-FFF2-40B4-BE49-F238E27FC236}">
                <a16:creationId xmlns:a16="http://schemas.microsoft.com/office/drawing/2014/main" id="{5429BA00-FD73-784B-ABA4-03B7B3E4C182}"/>
              </a:ext>
            </a:extLst>
          </p:cNvPr>
          <p:cNvSpPr/>
          <p:nvPr/>
        </p:nvSpPr>
        <p:spPr>
          <a:xfrm>
            <a:off x="182044" y="5169722"/>
            <a:ext cx="11827911" cy="369332"/>
          </a:xfrm>
          <a:prstGeom prst="rect">
            <a:avLst/>
          </a:prstGeom>
        </p:spPr>
        <p:txBody>
          <a:bodyPr wrap="square">
            <a:spAutoFit/>
          </a:bodyPr>
          <a:lstStyle/>
          <a:p>
            <a:pPr algn="just"/>
            <a:r>
              <a:rPr lang="it-IT" b="1" i="1" dirty="0">
                <a:latin typeface="Arial" panose="020B0604020202020204" pitchFamily="34" charset="0"/>
                <a:cs typeface="Arial" panose="020B0604020202020204" pitchFamily="34" charset="0"/>
              </a:rPr>
              <a:t>Centri ausiliari</a:t>
            </a:r>
            <a:r>
              <a:rPr lang="it-IT" i="1" dirty="0">
                <a:latin typeface="Arial" panose="020B0604020202020204" pitchFamily="34" charset="0"/>
                <a:cs typeface="Arial" panose="020B0604020202020204" pitchFamily="34" charset="0"/>
              </a:rPr>
              <a:t>. </a:t>
            </a:r>
            <a:r>
              <a:rPr lang="it-IT" dirty="0">
                <a:latin typeface="Arial" panose="020B0604020202020204" pitchFamily="34" charset="0"/>
                <a:cs typeface="Arial" panose="020B0604020202020204" pitchFamily="34" charset="0"/>
              </a:rPr>
              <a:t>Esempi: Pasti ricoverati (ristorazione); Pulizie; Lavanderia e guardaroba.</a:t>
            </a:r>
          </a:p>
        </p:txBody>
      </p:sp>
      <p:sp>
        <p:nvSpPr>
          <p:cNvPr id="6" name="Rettangolo 5">
            <a:extLst>
              <a:ext uri="{FF2B5EF4-FFF2-40B4-BE49-F238E27FC236}">
                <a16:creationId xmlns:a16="http://schemas.microsoft.com/office/drawing/2014/main" id="{A00C76C5-8DC0-D145-A0CB-B65239A088D1}"/>
              </a:ext>
            </a:extLst>
          </p:cNvPr>
          <p:cNvSpPr/>
          <p:nvPr/>
        </p:nvSpPr>
        <p:spPr>
          <a:xfrm>
            <a:off x="182044" y="5817837"/>
            <a:ext cx="11827911" cy="923330"/>
          </a:xfrm>
          <a:prstGeom prst="rect">
            <a:avLst/>
          </a:prstGeom>
        </p:spPr>
        <p:txBody>
          <a:bodyPr wrap="square">
            <a:spAutoFit/>
          </a:bodyPr>
          <a:lstStyle/>
          <a:p>
            <a:pPr algn="just"/>
            <a:r>
              <a:rPr lang="it-IT" b="1" i="1" dirty="0">
                <a:latin typeface="Arial" panose="020B0604020202020204" pitchFamily="34" charset="0"/>
                <a:cs typeface="Arial" panose="020B0604020202020204" pitchFamily="34" charset="0"/>
              </a:rPr>
              <a:t>Centri di supporto</a:t>
            </a:r>
            <a:r>
              <a:rPr lang="it-IT" i="1" dirty="0">
                <a:latin typeface="Arial" panose="020B0604020202020204" pitchFamily="34" charset="0"/>
                <a:cs typeface="Arial" panose="020B0604020202020204" pitchFamily="34" charset="0"/>
              </a:rPr>
              <a:t>. </a:t>
            </a:r>
            <a:r>
              <a:rPr lang="it-IT" dirty="0">
                <a:latin typeface="Arial" panose="020B0604020202020204" pitchFamily="34" charset="0"/>
                <a:cs typeface="Arial" panose="020B0604020202020204" pitchFamily="34" charset="0"/>
              </a:rPr>
              <a:t>Esempi: Direzione sanitaria di presidio (struttura presidio ospedaliero); Direzione Distretto (Struttura Territorio); Direzione ricerca (struttura Ricerca); Direzione generale d’azienda, Direzione sanitaria d’azienda (struttura Generale aziendale).</a:t>
            </a:r>
          </a:p>
        </p:txBody>
      </p:sp>
      <p:sp>
        <p:nvSpPr>
          <p:cNvPr id="7" name="Rettangolo 6">
            <a:extLst>
              <a:ext uri="{FF2B5EF4-FFF2-40B4-BE49-F238E27FC236}">
                <a16:creationId xmlns:a16="http://schemas.microsoft.com/office/drawing/2014/main" id="{9E970410-CBB3-9440-BBD7-42AC66750D6B}"/>
              </a:ext>
            </a:extLst>
          </p:cNvPr>
          <p:cNvSpPr/>
          <p:nvPr/>
        </p:nvSpPr>
        <p:spPr>
          <a:xfrm>
            <a:off x="182044" y="1021349"/>
            <a:ext cx="11827912" cy="477054"/>
          </a:xfrm>
          <a:prstGeom prst="rect">
            <a:avLst/>
          </a:prstGeom>
        </p:spPr>
        <p:txBody>
          <a:bodyPr wrap="square">
            <a:spAutoFit/>
          </a:bodyPr>
          <a:lstStyle/>
          <a:p>
            <a:pPr algn="ctr"/>
            <a:r>
              <a:rPr lang="it-IT" sz="2500" b="1" dirty="0">
                <a:latin typeface="Arial" panose="020B0604020202020204" pitchFamily="34" charset="0"/>
                <a:ea typeface="Arial Narrow" charset="0"/>
                <a:cs typeface="Arial" panose="020B0604020202020204" pitchFamily="34" charset="0"/>
              </a:rPr>
              <a:t>Tipologia centri (unità) aziendali</a:t>
            </a:r>
          </a:p>
        </p:txBody>
      </p:sp>
      <p:pic>
        <p:nvPicPr>
          <p:cNvPr id="5" name="Immagine 4">
            <a:extLst>
              <a:ext uri="{FF2B5EF4-FFF2-40B4-BE49-F238E27FC236}">
                <a16:creationId xmlns:a16="http://schemas.microsoft.com/office/drawing/2014/main" id="{1873A065-8A63-B0EC-4D09-40E5136C43EC}"/>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3036827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p:cNvSpPr>
          <p:nvPr/>
        </p:nvSpPr>
        <p:spPr bwMode="auto">
          <a:xfrm>
            <a:off x="949569" y="1238562"/>
            <a:ext cx="9451740" cy="454093"/>
          </a:xfrm>
          <a:prstGeom prst="rect">
            <a:avLst/>
          </a:prstGeom>
          <a:noFill/>
          <a:ln w="9525">
            <a:noFill/>
            <a:miter lim="800000"/>
            <a:headEnd/>
            <a:tailEnd/>
          </a:ln>
        </p:spPr>
        <p:txBody>
          <a:bodyPr anchor="ctr">
            <a:prstTxWarp prst="textNoShape">
              <a:avLst/>
            </a:prstTxWarp>
          </a:bodyPr>
          <a:lstStyle/>
          <a:p>
            <a:pPr algn="ctr"/>
            <a:r>
              <a:rPr lang="it-IT" sz="2200" b="1" dirty="0">
                <a:latin typeface="Arial" panose="020B0604020202020204" pitchFamily="34" charset="0"/>
                <a:ea typeface="Verdana" charset="0"/>
                <a:cs typeface="Arial" panose="020B0604020202020204" pitchFamily="34" charset="0"/>
              </a:rPr>
              <a:t>Esempio di analisi organizzativo-gestionale</a:t>
            </a:r>
          </a:p>
        </p:txBody>
      </p:sp>
      <p:sp>
        <p:nvSpPr>
          <p:cNvPr id="9" name="Rectangle 2">
            <a:extLst>
              <a:ext uri="{FF2B5EF4-FFF2-40B4-BE49-F238E27FC236}">
                <a16:creationId xmlns:a16="http://schemas.microsoft.com/office/drawing/2014/main" id="{EAFAACF3-47A1-3F2D-FD79-CBA2744725CD}"/>
              </a:ext>
            </a:extLst>
          </p:cNvPr>
          <p:cNvSpPr txBox="1">
            <a:spLocks/>
          </p:cNvSpPr>
          <p:nvPr/>
        </p:nvSpPr>
        <p:spPr bwMode="auto">
          <a:xfrm>
            <a:off x="105507" y="254977"/>
            <a:ext cx="9888237" cy="527132"/>
          </a:xfrm>
          <a:prstGeom prst="rect">
            <a:avLst/>
          </a:prstGeom>
          <a:noFill/>
          <a:ln w="9525">
            <a:noFill/>
            <a:miter lim="800000"/>
            <a:headEnd/>
            <a:tailEnd/>
          </a:ln>
        </p:spPr>
        <p:txBody>
          <a:bodyPr anchor="ctr">
            <a:prstTxWarp prst="textNoShape">
              <a:avLst/>
            </a:prstTxWarp>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2-assegnazione risorse alle unità aziendali</a:t>
            </a:r>
          </a:p>
        </p:txBody>
      </p:sp>
      <p:graphicFrame>
        <p:nvGraphicFramePr>
          <p:cNvPr id="2" name="Tabella 1">
            <a:extLst>
              <a:ext uri="{FF2B5EF4-FFF2-40B4-BE49-F238E27FC236}">
                <a16:creationId xmlns:a16="http://schemas.microsoft.com/office/drawing/2014/main" id="{09183693-2C37-0AAE-AC10-2A0A62E8ACD2}"/>
              </a:ext>
            </a:extLst>
          </p:cNvPr>
          <p:cNvGraphicFramePr>
            <a:graphicFrameLocks noGrp="1"/>
          </p:cNvGraphicFramePr>
          <p:nvPr>
            <p:extLst>
              <p:ext uri="{D42A27DB-BD31-4B8C-83A1-F6EECF244321}">
                <p14:modId xmlns:p14="http://schemas.microsoft.com/office/powerpoint/2010/main" val="363773806"/>
              </p:ext>
            </p:extLst>
          </p:nvPr>
        </p:nvGraphicFramePr>
        <p:xfrm>
          <a:off x="949569" y="1695197"/>
          <a:ext cx="3851039" cy="4053840"/>
        </p:xfrm>
        <a:graphic>
          <a:graphicData uri="http://schemas.openxmlformats.org/drawingml/2006/table">
            <a:tbl>
              <a:tblPr firstRow="1" firstCol="1" bandRow="1"/>
              <a:tblGrid>
                <a:gridCol w="3851039">
                  <a:extLst>
                    <a:ext uri="{9D8B030D-6E8A-4147-A177-3AD203B41FA5}">
                      <a16:colId xmlns:a16="http://schemas.microsoft.com/office/drawing/2014/main" val="3202290388"/>
                    </a:ext>
                  </a:extLst>
                </a:gridCol>
              </a:tblGrid>
              <a:tr h="186622">
                <a:tc>
                  <a:txBody>
                    <a:bodyPr/>
                    <a:lstStyle/>
                    <a:p>
                      <a:pPr>
                        <a:spcAft>
                          <a:spcPts val="0"/>
                        </a:spcAft>
                      </a:pPr>
                      <a:r>
                        <a:rPr lang="it-IT" sz="1900" b="1" i="1" dirty="0">
                          <a:solidFill>
                            <a:schemeClr val="bg1"/>
                          </a:solidFill>
                          <a:effectLst/>
                          <a:latin typeface="Arial" panose="020B0604020202020204" pitchFamily="34" charset="0"/>
                          <a:ea typeface="Verdana" charset="0"/>
                          <a:cs typeface="Arial" panose="020B0604020202020204" pitchFamily="34" charset="0"/>
                        </a:rPr>
                        <a:t>Centri di costo </a:t>
                      </a:r>
                      <a:endParaRPr lang="it-IT" sz="1900" b="1" dirty="0">
                        <a:solidFill>
                          <a:schemeClr val="bg1"/>
                        </a:solidFill>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25994146"/>
                  </a:ext>
                </a:extLst>
              </a:tr>
              <a:tr h="234467">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Chirurgia 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68396402"/>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Chirurgia II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39409837"/>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Medicina 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05459681"/>
                  </a:ext>
                </a:extLst>
              </a:tr>
              <a:tr h="144016">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Medicina II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4912887"/>
                  </a:ext>
                </a:extLst>
              </a:tr>
              <a:tr h="249168">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Terapia intensiva</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05672831"/>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Blocco operatorio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98018395"/>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Laboratorio/radiologia</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69636452"/>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Poliambulatorio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61706096"/>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Pronto Soccorso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83398755"/>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Assistenza domiciliare</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11821149"/>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Unità infermieristica aziendale</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06981237"/>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Direzione sanitaria/SITRA</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1134377"/>
                  </a:ext>
                </a:extLst>
              </a:tr>
              <a:tr h="288032">
                <a:tc>
                  <a:txBody>
                    <a:bodyPr/>
                    <a:lstStyle/>
                    <a:p>
                      <a:pPr>
                        <a:spcAft>
                          <a:spcPts val="0"/>
                        </a:spcAft>
                      </a:pPr>
                      <a:r>
                        <a:rPr lang="it-IT" sz="1900" b="1" i="1" dirty="0">
                          <a:solidFill>
                            <a:srgbClr val="000000"/>
                          </a:solidFill>
                          <a:effectLst/>
                          <a:latin typeface="Arial" panose="020B0604020202020204" pitchFamily="34" charset="0"/>
                          <a:ea typeface="Verdana" charset="0"/>
                          <a:cs typeface="Arial" panose="020B0604020202020204" pitchFamily="34" charset="0"/>
                        </a:rPr>
                        <a:t>TOTALE AZIENDA</a:t>
                      </a: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14991909"/>
                  </a:ext>
                </a:extLst>
              </a:tr>
            </a:tbl>
          </a:graphicData>
        </a:graphic>
      </p:graphicFrame>
      <p:graphicFrame>
        <p:nvGraphicFramePr>
          <p:cNvPr id="4" name="Tabella 3">
            <a:extLst>
              <a:ext uri="{FF2B5EF4-FFF2-40B4-BE49-F238E27FC236}">
                <a16:creationId xmlns:a16="http://schemas.microsoft.com/office/drawing/2014/main" id="{43CDD94C-E712-A870-FF81-35ADA015300B}"/>
              </a:ext>
            </a:extLst>
          </p:cNvPr>
          <p:cNvGraphicFramePr>
            <a:graphicFrameLocks noGrp="1"/>
          </p:cNvGraphicFramePr>
          <p:nvPr>
            <p:extLst>
              <p:ext uri="{D42A27DB-BD31-4B8C-83A1-F6EECF244321}">
                <p14:modId xmlns:p14="http://schemas.microsoft.com/office/powerpoint/2010/main" val="3805825380"/>
              </p:ext>
            </p:extLst>
          </p:nvPr>
        </p:nvGraphicFramePr>
        <p:xfrm>
          <a:off x="4831158" y="1695197"/>
          <a:ext cx="2695065" cy="4053840"/>
        </p:xfrm>
        <a:graphic>
          <a:graphicData uri="http://schemas.openxmlformats.org/drawingml/2006/table">
            <a:tbl>
              <a:tblPr firstRow="1" firstCol="1" bandRow="1"/>
              <a:tblGrid>
                <a:gridCol w="2695065">
                  <a:extLst>
                    <a:ext uri="{9D8B030D-6E8A-4147-A177-3AD203B41FA5}">
                      <a16:colId xmlns:a16="http://schemas.microsoft.com/office/drawing/2014/main" val="606613587"/>
                    </a:ext>
                  </a:extLst>
                </a:gridCol>
              </a:tblGrid>
              <a:tr h="186622">
                <a:tc>
                  <a:txBody>
                    <a:bodyPr/>
                    <a:lstStyle/>
                    <a:p>
                      <a:pPr algn="ctr">
                        <a:spcAft>
                          <a:spcPts val="0"/>
                        </a:spcAft>
                      </a:pPr>
                      <a:r>
                        <a:rPr lang="it-IT" sz="1900" b="1" i="1" dirty="0">
                          <a:solidFill>
                            <a:schemeClr val="bg1"/>
                          </a:solidFill>
                          <a:effectLst/>
                          <a:latin typeface="Arial" panose="020B0604020202020204" pitchFamily="34" charset="0"/>
                          <a:ea typeface="Verdana" charset="0"/>
                          <a:cs typeface="Arial" panose="020B0604020202020204" pitchFamily="34" charset="0"/>
                        </a:rPr>
                        <a:t>Macrostruttura</a:t>
                      </a:r>
                      <a:endParaRPr lang="it-IT" sz="1900" b="1" dirty="0">
                        <a:solidFill>
                          <a:schemeClr val="bg1"/>
                        </a:solidFill>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328967557"/>
                  </a:ext>
                </a:extLst>
              </a:tr>
              <a:tr h="234467">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84967602"/>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1810828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19944063"/>
                  </a:ext>
                </a:extLst>
              </a:tr>
              <a:tr h="144016">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79543618"/>
                  </a:ext>
                </a:extLst>
              </a:tr>
              <a:tr h="249168">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94413745"/>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3124849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06685152"/>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0674934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79953910"/>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Territorio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12304703"/>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Presidio ospedaliero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38888312"/>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Supporto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73328080"/>
                  </a:ext>
                </a:extLst>
              </a:tr>
              <a:tr h="288032">
                <a:tc>
                  <a:txBody>
                    <a:bodyPr/>
                    <a:lstStyle/>
                    <a:p>
                      <a:pPr algn="r">
                        <a:spcAft>
                          <a:spcPts val="0"/>
                        </a:spcAft>
                      </a:pP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15610649"/>
                  </a:ext>
                </a:extLst>
              </a:tr>
            </a:tbl>
          </a:graphicData>
        </a:graphic>
      </p:graphicFrame>
      <p:graphicFrame>
        <p:nvGraphicFramePr>
          <p:cNvPr id="5" name="Tabella 4">
            <a:extLst>
              <a:ext uri="{FF2B5EF4-FFF2-40B4-BE49-F238E27FC236}">
                <a16:creationId xmlns:a16="http://schemas.microsoft.com/office/drawing/2014/main" id="{01864BF1-1F05-E77A-200B-BA15669BF3AE}"/>
              </a:ext>
            </a:extLst>
          </p:cNvPr>
          <p:cNvGraphicFramePr>
            <a:graphicFrameLocks noGrp="1"/>
          </p:cNvGraphicFramePr>
          <p:nvPr>
            <p:extLst>
              <p:ext uri="{D42A27DB-BD31-4B8C-83A1-F6EECF244321}">
                <p14:modId xmlns:p14="http://schemas.microsoft.com/office/powerpoint/2010/main" val="3981111893"/>
              </p:ext>
            </p:extLst>
          </p:nvPr>
        </p:nvGraphicFramePr>
        <p:xfrm>
          <a:off x="7556773" y="1695197"/>
          <a:ext cx="2844536" cy="4053840"/>
        </p:xfrm>
        <a:graphic>
          <a:graphicData uri="http://schemas.openxmlformats.org/drawingml/2006/table">
            <a:tbl>
              <a:tblPr firstRow="1" firstCol="1" bandRow="1"/>
              <a:tblGrid>
                <a:gridCol w="2844536">
                  <a:extLst>
                    <a:ext uri="{9D8B030D-6E8A-4147-A177-3AD203B41FA5}">
                      <a16:colId xmlns:a16="http://schemas.microsoft.com/office/drawing/2014/main" val="1570574805"/>
                    </a:ext>
                  </a:extLst>
                </a:gridCol>
              </a:tblGrid>
              <a:tr h="186622">
                <a:tc>
                  <a:txBody>
                    <a:bodyPr/>
                    <a:lstStyle/>
                    <a:p>
                      <a:pPr algn="ctr">
                        <a:spcAft>
                          <a:spcPts val="0"/>
                        </a:spcAft>
                      </a:pPr>
                      <a:r>
                        <a:rPr lang="it-IT" sz="1900" b="1" i="1" dirty="0">
                          <a:solidFill>
                            <a:schemeClr val="bg1"/>
                          </a:solidFill>
                          <a:effectLst/>
                          <a:latin typeface="Arial" panose="020B0604020202020204" pitchFamily="34" charset="0"/>
                          <a:ea typeface="Verdana" charset="0"/>
                          <a:cs typeface="Arial" panose="020B0604020202020204" pitchFamily="34" charset="0"/>
                        </a:rPr>
                        <a:t>Centro aziendale</a:t>
                      </a:r>
                      <a:endParaRPr lang="it-IT" sz="1900" b="1" dirty="0">
                        <a:solidFill>
                          <a:schemeClr val="bg1"/>
                        </a:solidFill>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3575015100"/>
                  </a:ext>
                </a:extLst>
              </a:tr>
              <a:tr h="234467">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Operativo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96679279"/>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Operativo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3908120"/>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Operativo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0495401"/>
                  </a:ext>
                </a:extLst>
              </a:tr>
              <a:tr h="144016">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Operativo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51775044"/>
                  </a:ext>
                </a:extLst>
              </a:tr>
              <a:tr h="249168">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Operativo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4011365"/>
                  </a:ext>
                </a:extLst>
              </a:tr>
              <a:tr h="21602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sz="1900" dirty="0">
                          <a:solidFill>
                            <a:srgbClr val="000000"/>
                          </a:solidFill>
                          <a:effectLst/>
                          <a:latin typeface="Arial" panose="020B0604020202020204" pitchFamily="34" charset="0"/>
                          <a:ea typeface="Verdana" charset="0"/>
                          <a:cs typeface="Arial" panose="020B0604020202020204" pitchFamily="34" charset="0"/>
                        </a:rPr>
                        <a:t> Operativo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93983477"/>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Operativo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5615626"/>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Intermedio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88947092"/>
                  </a:ext>
                </a:extLst>
              </a:tr>
              <a:tr h="21602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sz="1900" dirty="0">
                          <a:solidFill>
                            <a:srgbClr val="000000"/>
                          </a:solidFill>
                          <a:effectLst/>
                          <a:latin typeface="Arial" panose="020B0604020202020204" pitchFamily="34" charset="0"/>
                          <a:ea typeface="Verdana" charset="0"/>
                          <a:cs typeface="Arial" panose="020B0604020202020204" pitchFamily="34" charset="0"/>
                        </a:rPr>
                        <a:t> Operativo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57179540"/>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Operativo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26763943"/>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Intermedio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28663953"/>
                  </a:ext>
                </a:extLst>
              </a:tr>
              <a:tr h="216024">
                <a:tc>
                  <a:txBody>
                    <a:bodyPr/>
                    <a:lstStyle/>
                    <a:p>
                      <a:pPr algn="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Supporto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85630333"/>
                  </a:ext>
                </a:extLst>
              </a:tr>
              <a:tr h="288032">
                <a:tc>
                  <a:txBody>
                    <a:bodyPr/>
                    <a:lstStyle/>
                    <a:p>
                      <a:pPr algn="r">
                        <a:spcAft>
                          <a:spcPts val="0"/>
                        </a:spcAft>
                      </a:pP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54313975"/>
                  </a:ext>
                </a:extLst>
              </a:tr>
            </a:tbl>
          </a:graphicData>
        </a:graphic>
      </p:graphicFrame>
      <p:pic>
        <p:nvPicPr>
          <p:cNvPr id="6" name="Immagine 5">
            <a:extLst>
              <a:ext uri="{FF2B5EF4-FFF2-40B4-BE49-F238E27FC236}">
                <a16:creationId xmlns:a16="http://schemas.microsoft.com/office/drawing/2014/main" id="{0EC78B63-FFE4-7B61-849E-DEE5073B3621}"/>
              </a:ext>
            </a:extLst>
          </p:cNvPr>
          <p:cNvPicPr>
            <a:picLocks noChangeAspect="1"/>
          </p:cNvPicPr>
          <p:nvPr/>
        </p:nvPicPr>
        <p:blipFill>
          <a:blip r:embed="rId2"/>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1802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EAFAACF3-47A1-3F2D-FD79-CBA2744725CD}"/>
              </a:ext>
            </a:extLst>
          </p:cNvPr>
          <p:cNvSpPr txBox="1">
            <a:spLocks/>
          </p:cNvSpPr>
          <p:nvPr/>
        </p:nvSpPr>
        <p:spPr bwMode="auto">
          <a:xfrm>
            <a:off x="105507" y="254977"/>
            <a:ext cx="9888237" cy="527132"/>
          </a:xfrm>
          <a:prstGeom prst="rect">
            <a:avLst/>
          </a:prstGeom>
          <a:noFill/>
          <a:ln w="9525">
            <a:noFill/>
            <a:miter lim="800000"/>
            <a:headEnd/>
            <a:tailEnd/>
          </a:ln>
        </p:spPr>
        <p:txBody>
          <a:bodyPr anchor="ctr">
            <a:prstTxWarp prst="textNoShape">
              <a:avLst/>
            </a:prstTxWarp>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2-assegnazione risorse alle unità aziendali</a:t>
            </a:r>
          </a:p>
        </p:txBody>
      </p:sp>
      <p:pic>
        <p:nvPicPr>
          <p:cNvPr id="6" name="Immagine 5">
            <a:extLst>
              <a:ext uri="{FF2B5EF4-FFF2-40B4-BE49-F238E27FC236}">
                <a16:creationId xmlns:a16="http://schemas.microsoft.com/office/drawing/2014/main" id="{0EC78B63-FFE4-7B61-849E-DEE5073B3621}"/>
              </a:ext>
            </a:extLst>
          </p:cNvPr>
          <p:cNvPicPr>
            <a:picLocks noChangeAspect="1"/>
          </p:cNvPicPr>
          <p:nvPr/>
        </p:nvPicPr>
        <p:blipFill>
          <a:blip r:embed="rId2"/>
          <a:stretch>
            <a:fillRect/>
          </a:stretch>
        </p:blipFill>
        <p:spPr>
          <a:xfrm>
            <a:off x="9993745" y="146051"/>
            <a:ext cx="2016211" cy="863014"/>
          </a:xfrm>
          <a:prstGeom prst="rect">
            <a:avLst/>
          </a:prstGeom>
        </p:spPr>
      </p:pic>
      <p:sp>
        <p:nvSpPr>
          <p:cNvPr id="8" name="CasellaDiTesto 7">
            <a:extLst>
              <a:ext uri="{FF2B5EF4-FFF2-40B4-BE49-F238E27FC236}">
                <a16:creationId xmlns:a16="http://schemas.microsoft.com/office/drawing/2014/main" id="{F777ADB9-41E3-608C-09CF-C78C2C58D8BC}"/>
              </a:ext>
            </a:extLst>
          </p:cNvPr>
          <p:cNvSpPr txBox="1"/>
          <p:nvPr/>
        </p:nvSpPr>
        <p:spPr>
          <a:xfrm>
            <a:off x="284285" y="956313"/>
            <a:ext cx="11635156" cy="477054"/>
          </a:xfrm>
          <a:prstGeom prst="rect">
            <a:avLst/>
          </a:prstGeom>
          <a:noFill/>
        </p:spPr>
        <p:txBody>
          <a:bodyPr wrap="square">
            <a:spAutoFit/>
          </a:bodyPr>
          <a:lstStyle/>
          <a:p>
            <a:pPr algn="ctr"/>
            <a:r>
              <a:rPr lang="it-IT" sz="2500" b="1" dirty="0">
                <a:latin typeface="Arial" panose="020B0604020202020204" pitchFamily="34" charset="0"/>
                <a:ea typeface="Arial Narrow" charset="0"/>
                <a:cs typeface="Arial" panose="020B0604020202020204" pitchFamily="34" charset="0"/>
              </a:rPr>
              <a:t>Matrice centri aziendali/aggregazioni risorse: esempio</a:t>
            </a:r>
          </a:p>
        </p:txBody>
      </p:sp>
      <p:graphicFrame>
        <p:nvGraphicFramePr>
          <p:cNvPr id="12" name="Tabella 12">
            <a:extLst>
              <a:ext uri="{FF2B5EF4-FFF2-40B4-BE49-F238E27FC236}">
                <a16:creationId xmlns:a16="http://schemas.microsoft.com/office/drawing/2014/main" id="{F2F8DBD7-904F-9661-E353-CB8ABA6F516F}"/>
              </a:ext>
            </a:extLst>
          </p:cNvPr>
          <p:cNvGraphicFramePr>
            <a:graphicFrameLocks noGrp="1"/>
          </p:cNvGraphicFramePr>
          <p:nvPr>
            <p:extLst>
              <p:ext uri="{D42A27DB-BD31-4B8C-83A1-F6EECF244321}">
                <p14:modId xmlns:p14="http://schemas.microsoft.com/office/powerpoint/2010/main" val="2335967160"/>
              </p:ext>
            </p:extLst>
          </p:nvPr>
        </p:nvGraphicFramePr>
        <p:xfrm>
          <a:off x="284285" y="1486706"/>
          <a:ext cx="11635156" cy="640080"/>
        </p:xfrm>
        <a:graphic>
          <a:graphicData uri="http://schemas.openxmlformats.org/drawingml/2006/table">
            <a:tbl>
              <a:tblPr firstRow="1" bandRow="1">
                <a:tableStyleId>{5C22544A-7EE6-4342-B048-85BDC9FD1C3A}</a:tableStyleId>
              </a:tblPr>
              <a:tblGrid>
                <a:gridCol w="4173415">
                  <a:extLst>
                    <a:ext uri="{9D8B030D-6E8A-4147-A177-3AD203B41FA5}">
                      <a16:colId xmlns:a16="http://schemas.microsoft.com/office/drawing/2014/main" val="3919160033"/>
                    </a:ext>
                  </a:extLst>
                </a:gridCol>
                <a:gridCol w="2250831">
                  <a:extLst>
                    <a:ext uri="{9D8B030D-6E8A-4147-A177-3AD203B41FA5}">
                      <a16:colId xmlns:a16="http://schemas.microsoft.com/office/drawing/2014/main" val="3641324574"/>
                    </a:ext>
                  </a:extLst>
                </a:gridCol>
                <a:gridCol w="2980592">
                  <a:extLst>
                    <a:ext uri="{9D8B030D-6E8A-4147-A177-3AD203B41FA5}">
                      <a16:colId xmlns:a16="http://schemas.microsoft.com/office/drawing/2014/main" val="2548408156"/>
                    </a:ext>
                  </a:extLst>
                </a:gridCol>
                <a:gridCol w="2230318">
                  <a:extLst>
                    <a:ext uri="{9D8B030D-6E8A-4147-A177-3AD203B41FA5}">
                      <a16:colId xmlns:a16="http://schemas.microsoft.com/office/drawing/2014/main" val="3892498330"/>
                    </a:ext>
                  </a:extLst>
                </a:gridCol>
              </a:tblGrid>
              <a:tr h="370840">
                <a:tc>
                  <a:txBody>
                    <a:bodyPr/>
                    <a:lstStyle/>
                    <a:p>
                      <a:pPr algn="r"/>
                      <a:r>
                        <a:rPr lang="it-IT" dirty="0">
                          <a:solidFill>
                            <a:schemeClr val="bg1"/>
                          </a:solidFill>
                          <a:latin typeface="Arial" panose="020B0604020202020204" pitchFamily="34" charset="0"/>
                          <a:cs typeface="Arial" panose="020B0604020202020204" pitchFamily="34" charset="0"/>
                        </a:rPr>
                        <a:t>Aggregazione risorse</a:t>
                      </a:r>
                    </a:p>
                    <a:p>
                      <a:r>
                        <a:rPr lang="it-IT" dirty="0">
                          <a:solidFill>
                            <a:schemeClr val="bg1"/>
                          </a:solidFill>
                          <a:latin typeface="Arial" panose="020B0604020202020204" pitchFamily="34" charset="0"/>
                          <a:cs typeface="Arial" panose="020B0604020202020204" pitchFamily="34" charset="0"/>
                        </a:rPr>
                        <a:t>Centri di costo</a:t>
                      </a:r>
                    </a:p>
                  </a:txBody>
                  <a:tcPr>
                    <a:solidFill>
                      <a:srgbClr val="0070C0"/>
                    </a:solidFill>
                  </a:tcPr>
                </a:tc>
                <a:tc>
                  <a:txBody>
                    <a:bodyPr/>
                    <a:lstStyle/>
                    <a:p>
                      <a:pPr algn="ctr"/>
                      <a:r>
                        <a:rPr lang="it-IT" dirty="0">
                          <a:solidFill>
                            <a:schemeClr val="bg1"/>
                          </a:solidFill>
                          <a:latin typeface="Arial" panose="020B0604020202020204" pitchFamily="34" charset="0"/>
                          <a:cs typeface="Arial" panose="020B0604020202020204" pitchFamily="34" charset="0"/>
                        </a:rPr>
                        <a:t>Personale medico</a:t>
                      </a:r>
                    </a:p>
                    <a:p>
                      <a:pPr algn="ctr"/>
                      <a:r>
                        <a:rPr lang="it-IT" dirty="0">
                          <a:solidFill>
                            <a:schemeClr val="bg1"/>
                          </a:solidFill>
                          <a:latin typeface="Arial" panose="020B0604020202020204" pitchFamily="34" charset="0"/>
                          <a:cs typeface="Arial" panose="020B0604020202020204" pitchFamily="34" charset="0"/>
                        </a:rPr>
                        <a:t>Spesa       Ore</a:t>
                      </a:r>
                    </a:p>
                  </a:txBody>
                  <a:tcPr>
                    <a:solidFill>
                      <a:srgbClr val="0070C0"/>
                    </a:solidFill>
                  </a:tcPr>
                </a:tc>
                <a:tc>
                  <a:txBody>
                    <a:bodyPr/>
                    <a:lstStyle/>
                    <a:p>
                      <a:pPr algn="ctr"/>
                      <a:r>
                        <a:rPr lang="it-IT" dirty="0">
                          <a:solidFill>
                            <a:schemeClr val="bg1"/>
                          </a:solidFill>
                          <a:latin typeface="Arial" panose="020B0604020202020204" pitchFamily="34" charset="0"/>
                          <a:cs typeface="Arial" panose="020B0604020202020204" pitchFamily="34" charset="0"/>
                        </a:rPr>
                        <a:t>Personale infermieristico</a:t>
                      </a:r>
                    </a:p>
                    <a:p>
                      <a:pPr algn="just"/>
                      <a:r>
                        <a:rPr lang="it-IT" dirty="0">
                          <a:solidFill>
                            <a:schemeClr val="bg1"/>
                          </a:solidFill>
                          <a:latin typeface="Arial" panose="020B0604020202020204" pitchFamily="34" charset="0"/>
                          <a:cs typeface="Arial" panose="020B0604020202020204" pitchFamily="34" charset="0"/>
                        </a:rPr>
                        <a:t>       Spesa           Ore</a:t>
                      </a:r>
                    </a:p>
                  </a:txBody>
                  <a:tcPr>
                    <a:solidFill>
                      <a:srgbClr val="0070C0"/>
                    </a:solidFill>
                  </a:tcPr>
                </a:tc>
                <a:tc>
                  <a:txBody>
                    <a:bodyPr/>
                    <a:lstStyle/>
                    <a:p>
                      <a:pPr algn="ctr"/>
                      <a:r>
                        <a:rPr lang="it-IT" dirty="0">
                          <a:solidFill>
                            <a:schemeClr val="bg1"/>
                          </a:solidFill>
                          <a:latin typeface="Arial" panose="020B0604020202020204" pitchFamily="34" charset="0"/>
                          <a:cs typeface="Arial" panose="020B0604020202020204" pitchFamily="34" charset="0"/>
                        </a:rPr>
                        <a:t>Altre aggregazioni di risorse</a:t>
                      </a:r>
                    </a:p>
                  </a:txBody>
                  <a:tcPr>
                    <a:solidFill>
                      <a:srgbClr val="0070C0"/>
                    </a:solidFill>
                  </a:tcPr>
                </a:tc>
                <a:extLst>
                  <a:ext uri="{0D108BD9-81ED-4DB2-BD59-A6C34878D82A}">
                    <a16:rowId xmlns:a16="http://schemas.microsoft.com/office/drawing/2014/main" val="3423076487"/>
                  </a:ext>
                </a:extLst>
              </a:tr>
            </a:tbl>
          </a:graphicData>
        </a:graphic>
      </p:graphicFrame>
      <p:graphicFrame>
        <p:nvGraphicFramePr>
          <p:cNvPr id="13" name="Tabella 12">
            <a:extLst>
              <a:ext uri="{FF2B5EF4-FFF2-40B4-BE49-F238E27FC236}">
                <a16:creationId xmlns:a16="http://schemas.microsoft.com/office/drawing/2014/main" id="{0BD09C0A-5571-2C0E-4DD6-81FA9B73E3EB}"/>
              </a:ext>
            </a:extLst>
          </p:cNvPr>
          <p:cNvGraphicFramePr>
            <a:graphicFrameLocks noGrp="1"/>
          </p:cNvGraphicFramePr>
          <p:nvPr>
            <p:extLst>
              <p:ext uri="{D42A27DB-BD31-4B8C-83A1-F6EECF244321}">
                <p14:modId xmlns:p14="http://schemas.microsoft.com/office/powerpoint/2010/main" val="390980853"/>
              </p:ext>
            </p:extLst>
          </p:nvPr>
        </p:nvGraphicFramePr>
        <p:xfrm>
          <a:off x="284284" y="2126786"/>
          <a:ext cx="4164623" cy="3764280"/>
        </p:xfrm>
        <a:graphic>
          <a:graphicData uri="http://schemas.openxmlformats.org/drawingml/2006/table">
            <a:tbl>
              <a:tblPr firstRow="1" firstCol="1" bandRow="1"/>
              <a:tblGrid>
                <a:gridCol w="4164623">
                  <a:extLst>
                    <a:ext uri="{9D8B030D-6E8A-4147-A177-3AD203B41FA5}">
                      <a16:colId xmlns:a16="http://schemas.microsoft.com/office/drawing/2014/main" val="985982543"/>
                    </a:ext>
                  </a:extLst>
                </a:gridCol>
              </a:tblGrid>
              <a:tr h="234467">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Chirurgia 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0320816"/>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Chirurgia II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42634482"/>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Medicina 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10006217"/>
                  </a:ext>
                </a:extLst>
              </a:tr>
              <a:tr h="144016">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Medicina II</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7444209"/>
                  </a:ext>
                </a:extLst>
              </a:tr>
              <a:tr h="249168">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Terapia intensiva</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18761742"/>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Blocco operatorio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30324874"/>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Laboratorio/radiologia</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20669895"/>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Poliambulatorio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01398952"/>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Pronto Soccorso</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48706872"/>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Assistenza domiciliare</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05468400"/>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Unità infermieristica aziendale</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59599086"/>
                  </a:ext>
                </a:extLst>
              </a:tr>
              <a:tr h="216024">
                <a:tc>
                  <a:txBody>
                    <a:bodyPr/>
                    <a:lstStyle/>
                    <a:p>
                      <a:pPr>
                        <a:spcAft>
                          <a:spcPts val="0"/>
                        </a:spcAft>
                      </a:pPr>
                      <a:r>
                        <a:rPr lang="it-IT" sz="1900" dirty="0">
                          <a:solidFill>
                            <a:srgbClr val="000000"/>
                          </a:solidFill>
                          <a:effectLst/>
                          <a:latin typeface="Arial" panose="020B0604020202020204" pitchFamily="34" charset="0"/>
                          <a:ea typeface="Verdana" charset="0"/>
                          <a:cs typeface="Arial" panose="020B0604020202020204" pitchFamily="34" charset="0"/>
                        </a:rPr>
                        <a:t>Direzione sanitaria/SITRA</a:t>
                      </a: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2252624"/>
                  </a:ext>
                </a:extLst>
              </a:tr>
              <a:tr h="288032">
                <a:tc>
                  <a:txBody>
                    <a:bodyPr/>
                    <a:lstStyle/>
                    <a:p>
                      <a:pPr>
                        <a:spcAft>
                          <a:spcPts val="0"/>
                        </a:spcAft>
                      </a:pPr>
                      <a:r>
                        <a:rPr lang="it-IT" sz="1900" b="1" i="1" dirty="0">
                          <a:solidFill>
                            <a:srgbClr val="000000"/>
                          </a:solidFill>
                          <a:effectLst/>
                          <a:latin typeface="Arial" panose="020B0604020202020204" pitchFamily="34" charset="0"/>
                          <a:ea typeface="Verdana" charset="0"/>
                          <a:cs typeface="Arial" panose="020B0604020202020204" pitchFamily="34" charset="0"/>
                        </a:rPr>
                        <a:t>TOTALE AZIENDA</a:t>
                      </a: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52915255"/>
                  </a:ext>
                </a:extLst>
              </a:tr>
            </a:tbl>
          </a:graphicData>
        </a:graphic>
      </p:graphicFrame>
      <p:graphicFrame>
        <p:nvGraphicFramePr>
          <p:cNvPr id="14" name="Tabella 13">
            <a:extLst>
              <a:ext uri="{FF2B5EF4-FFF2-40B4-BE49-F238E27FC236}">
                <a16:creationId xmlns:a16="http://schemas.microsoft.com/office/drawing/2014/main" id="{4223E418-BB50-1E19-A008-8A49ECFBDCA0}"/>
              </a:ext>
            </a:extLst>
          </p:cNvPr>
          <p:cNvGraphicFramePr>
            <a:graphicFrameLocks noGrp="1"/>
          </p:cNvGraphicFramePr>
          <p:nvPr>
            <p:extLst>
              <p:ext uri="{D42A27DB-BD31-4B8C-83A1-F6EECF244321}">
                <p14:modId xmlns:p14="http://schemas.microsoft.com/office/powerpoint/2010/main" val="2459395594"/>
              </p:ext>
            </p:extLst>
          </p:nvPr>
        </p:nvGraphicFramePr>
        <p:xfrm>
          <a:off x="4466494" y="2123611"/>
          <a:ext cx="2236177" cy="3764280"/>
        </p:xfrm>
        <a:graphic>
          <a:graphicData uri="http://schemas.openxmlformats.org/drawingml/2006/table">
            <a:tbl>
              <a:tblPr firstRow="1" firstCol="1" bandRow="1"/>
              <a:tblGrid>
                <a:gridCol w="2236177">
                  <a:extLst>
                    <a:ext uri="{9D8B030D-6E8A-4147-A177-3AD203B41FA5}">
                      <a16:colId xmlns:a16="http://schemas.microsoft.com/office/drawing/2014/main" val="2564065752"/>
                    </a:ext>
                  </a:extLst>
                </a:gridCol>
              </a:tblGrid>
              <a:tr h="234467">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7322498"/>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8390518"/>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88515950"/>
                  </a:ext>
                </a:extLst>
              </a:tr>
              <a:tr h="144016">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64556866"/>
                  </a:ext>
                </a:extLst>
              </a:tr>
              <a:tr h="249168">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01751339"/>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2605667"/>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35548368"/>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93421174"/>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4067668"/>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3589556"/>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51326321"/>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1382960"/>
                  </a:ext>
                </a:extLst>
              </a:tr>
              <a:tr h="288032">
                <a:tc>
                  <a:txBody>
                    <a:bodyPr/>
                    <a:lstStyle/>
                    <a:p>
                      <a:pPr>
                        <a:spcAft>
                          <a:spcPts val="0"/>
                        </a:spcAft>
                      </a:pP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56475646"/>
                  </a:ext>
                </a:extLst>
              </a:tr>
            </a:tbl>
          </a:graphicData>
        </a:graphic>
      </p:graphicFrame>
      <p:graphicFrame>
        <p:nvGraphicFramePr>
          <p:cNvPr id="15" name="Tabella 14">
            <a:extLst>
              <a:ext uri="{FF2B5EF4-FFF2-40B4-BE49-F238E27FC236}">
                <a16:creationId xmlns:a16="http://schemas.microsoft.com/office/drawing/2014/main" id="{7B0F05A0-3B99-4592-D2AA-5E66EE442213}"/>
              </a:ext>
            </a:extLst>
          </p:cNvPr>
          <p:cNvGraphicFramePr>
            <a:graphicFrameLocks noGrp="1"/>
          </p:cNvGraphicFramePr>
          <p:nvPr>
            <p:extLst>
              <p:ext uri="{D42A27DB-BD31-4B8C-83A1-F6EECF244321}">
                <p14:modId xmlns:p14="http://schemas.microsoft.com/office/powerpoint/2010/main" val="237902863"/>
              </p:ext>
            </p:extLst>
          </p:nvPr>
        </p:nvGraphicFramePr>
        <p:xfrm>
          <a:off x="6720257" y="2128030"/>
          <a:ext cx="1412629" cy="3759910"/>
        </p:xfrm>
        <a:graphic>
          <a:graphicData uri="http://schemas.openxmlformats.org/drawingml/2006/table">
            <a:tbl>
              <a:tblPr firstRow="1" firstCol="1" bandRow="1"/>
              <a:tblGrid>
                <a:gridCol w="1412629">
                  <a:extLst>
                    <a:ext uri="{9D8B030D-6E8A-4147-A177-3AD203B41FA5}">
                      <a16:colId xmlns:a16="http://schemas.microsoft.com/office/drawing/2014/main" val="2564065752"/>
                    </a:ext>
                  </a:extLst>
                </a:gridCol>
              </a:tblGrid>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7322498"/>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730.000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8390518"/>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820.000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88515950"/>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420.000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64556866"/>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630.000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01751339"/>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810.000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2605667"/>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90.000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35548368"/>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890.000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93421174"/>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890.000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4067668"/>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950.000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3589556"/>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1.580.000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51326321"/>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190.000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1382960"/>
                  </a:ext>
                </a:extLst>
              </a:tr>
              <a:tr h="302518">
                <a:tc>
                  <a:txBody>
                    <a:bodyPr/>
                    <a:lstStyle/>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8.000.000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56475646"/>
                  </a:ext>
                </a:extLst>
              </a:tr>
            </a:tbl>
          </a:graphicData>
        </a:graphic>
      </p:graphicFrame>
      <p:graphicFrame>
        <p:nvGraphicFramePr>
          <p:cNvPr id="16" name="Tabella 15">
            <a:extLst>
              <a:ext uri="{FF2B5EF4-FFF2-40B4-BE49-F238E27FC236}">
                <a16:creationId xmlns:a16="http://schemas.microsoft.com/office/drawing/2014/main" id="{3B947059-3B54-CE6A-EF21-A507C0866E8B}"/>
              </a:ext>
            </a:extLst>
          </p:cNvPr>
          <p:cNvGraphicFramePr>
            <a:graphicFrameLocks noGrp="1"/>
          </p:cNvGraphicFramePr>
          <p:nvPr>
            <p:extLst>
              <p:ext uri="{D42A27DB-BD31-4B8C-83A1-F6EECF244321}">
                <p14:modId xmlns:p14="http://schemas.microsoft.com/office/powerpoint/2010/main" val="3496620813"/>
              </p:ext>
            </p:extLst>
          </p:nvPr>
        </p:nvGraphicFramePr>
        <p:xfrm>
          <a:off x="8132886" y="2132403"/>
          <a:ext cx="1573823" cy="3759909"/>
        </p:xfrm>
        <a:graphic>
          <a:graphicData uri="http://schemas.openxmlformats.org/drawingml/2006/table">
            <a:tbl>
              <a:tblPr firstRow="1" firstCol="1" bandRow="1"/>
              <a:tblGrid>
                <a:gridCol w="1573823">
                  <a:extLst>
                    <a:ext uri="{9D8B030D-6E8A-4147-A177-3AD203B41FA5}">
                      <a16:colId xmlns:a16="http://schemas.microsoft.com/office/drawing/2014/main" val="2564065752"/>
                    </a:ext>
                  </a:extLst>
                </a:gridCol>
              </a:tblGrid>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7322498"/>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24.503,3</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8390518"/>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26.490,1</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88515950"/>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15.894,0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64556866"/>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19.867,5</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01751339"/>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26.490,1</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2605667"/>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3.311,3</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35548368"/>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24.834,4</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93421174"/>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29.801,3</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4067668"/>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33.112,6</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3589556"/>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53.973,5</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51326321"/>
                  </a:ext>
                </a:extLst>
              </a:tr>
              <a:tr h="288116">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6.622,5</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1382960"/>
                  </a:ext>
                </a:extLst>
              </a:tr>
              <a:tr h="302517">
                <a:tc>
                  <a:txBody>
                    <a:bodyPr/>
                    <a:lstStyle/>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264.900,7</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56475646"/>
                  </a:ext>
                </a:extLst>
              </a:tr>
            </a:tbl>
          </a:graphicData>
        </a:graphic>
      </p:graphicFrame>
      <p:graphicFrame>
        <p:nvGraphicFramePr>
          <p:cNvPr id="17" name="Tabella 16">
            <a:extLst>
              <a:ext uri="{FF2B5EF4-FFF2-40B4-BE49-F238E27FC236}">
                <a16:creationId xmlns:a16="http://schemas.microsoft.com/office/drawing/2014/main" id="{0D87BCAF-A387-89F1-8B4A-914CD1D2A3FF}"/>
              </a:ext>
            </a:extLst>
          </p:cNvPr>
          <p:cNvGraphicFramePr>
            <a:graphicFrameLocks noGrp="1"/>
          </p:cNvGraphicFramePr>
          <p:nvPr>
            <p:extLst>
              <p:ext uri="{D42A27DB-BD31-4B8C-83A1-F6EECF244321}">
                <p14:modId xmlns:p14="http://schemas.microsoft.com/office/powerpoint/2010/main" val="4132384645"/>
              </p:ext>
            </p:extLst>
          </p:nvPr>
        </p:nvGraphicFramePr>
        <p:xfrm>
          <a:off x="9724293" y="2128030"/>
          <a:ext cx="2177564" cy="3764280"/>
        </p:xfrm>
        <a:graphic>
          <a:graphicData uri="http://schemas.openxmlformats.org/drawingml/2006/table">
            <a:tbl>
              <a:tblPr firstRow="1" firstCol="1" bandRow="1"/>
              <a:tblGrid>
                <a:gridCol w="2177564">
                  <a:extLst>
                    <a:ext uri="{9D8B030D-6E8A-4147-A177-3AD203B41FA5}">
                      <a16:colId xmlns:a16="http://schemas.microsoft.com/office/drawing/2014/main" val="2564065752"/>
                    </a:ext>
                  </a:extLst>
                </a:gridCol>
              </a:tblGrid>
              <a:tr h="234467">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7322498"/>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8390518"/>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88515950"/>
                  </a:ext>
                </a:extLst>
              </a:tr>
              <a:tr h="144016">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64556866"/>
                  </a:ext>
                </a:extLst>
              </a:tr>
              <a:tr h="249168">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01751339"/>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92605667"/>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35548368"/>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93421174"/>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4067668"/>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3589556"/>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51326321"/>
                  </a:ext>
                </a:extLst>
              </a:tr>
              <a:tr h="216024">
                <a:tc>
                  <a:txBody>
                    <a:bodyPr/>
                    <a:lstStyle/>
                    <a:p>
                      <a:pPr>
                        <a:spcAft>
                          <a:spcPts val="0"/>
                        </a:spcAft>
                      </a:pPr>
                      <a:endParaRPr lang="it-IT" sz="19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1382960"/>
                  </a:ext>
                </a:extLst>
              </a:tr>
              <a:tr h="288032">
                <a:tc>
                  <a:txBody>
                    <a:bodyPr/>
                    <a:lstStyle/>
                    <a:p>
                      <a:pPr>
                        <a:spcAft>
                          <a:spcPts val="0"/>
                        </a:spcAft>
                      </a:pPr>
                      <a:endParaRPr lang="it-IT" sz="1900" b="1"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56475646"/>
                  </a:ext>
                </a:extLst>
              </a:tr>
            </a:tbl>
          </a:graphicData>
        </a:graphic>
      </p:graphicFrame>
      <p:sp>
        <p:nvSpPr>
          <p:cNvPr id="19" name="CasellaDiTesto 18">
            <a:extLst>
              <a:ext uri="{FF2B5EF4-FFF2-40B4-BE49-F238E27FC236}">
                <a16:creationId xmlns:a16="http://schemas.microsoft.com/office/drawing/2014/main" id="{92B890BC-3E6D-5306-9038-67F55D40395D}"/>
              </a:ext>
            </a:extLst>
          </p:cNvPr>
          <p:cNvSpPr txBox="1"/>
          <p:nvPr/>
        </p:nvSpPr>
        <p:spPr>
          <a:xfrm>
            <a:off x="278422" y="5942508"/>
            <a:ext cx="11635156" cy="769441"/>
          </a:xfrm>
          <a:prstGeom prst="rect">
            <a:avLst/>
          </a:prstGeom>
          <a:noFill/>
        </p:spPr>
        <p:txBody>
          <a:bodyPr wrap="square">
            <a:spAutoFit/>
          </a:bodyPr>
          <a:lstStyle/>
          <a:p>
            <a:pPr>
              <a:spcAft>
                <a:spcPts val="0"/>
              </a:spcAft>
            </a:pPr>
            <a:r>
              <a:rPr lang="it-IT" sz="2200" dirty="0">
                <a:solidFill>
                  <a:srgbClr val="000000"/>
                </a:solidFill>
                <a:effectLst/>
                <a:latin typeface="Arial" panose="020B0604020202020204" pitchFamily="34" charset="0"/>
                <a:ea typeface="Verdana" charset="0"/>
                <a:cs typeface="Arial" panose="020B0604020202020204" pitchFamily="34" charset="0"/>
              </a:rPr>
              <a:t>N.B.: il totale delle risorse di tutti i centri, per ogni aggregazione, </a:t>
            </a:r>
            <a:r>
              <a:rPr lang="it-IT" sz="2200" b="1" dirty="0">
                <a:solidFill>
                  <a:srgbClr val="000000"/>
                </a:solidFill>
                <a:effectLst/>
                <a:latin typeface="Arial" panose="020B0604020202020204" pitchFamily="34" charset="0"/>
                <a:ea typeface="Verdana" charset="0"/>
                <a:cs typeface="Arial" panose="020B0604020202020204" pitchFamily="34" charset="0"/>
              </a:rPr>
              <a:t>deve</a:t>
            </a:r>
            <a:r>
              <a:rPr lang="it-IT" sz="2200" dirty="0">
                <a:solidFill>
                  <a:srgbClr val="000000"/>
                </a:solidFill>
                <a:effectLst/>
                <a:latin typeface="Arial" panose="020B0604020202020204" pitchFamily="34" charset="0"/>
                <a:ea typeface="Verdana" charset="0"/>
                <a:cs typeface="Arial" panose="020B0604020202020204" pitchFamily="34" charset="0"/>
              </a:rPr>
              <a:t> corrispondere con il relativo importo del quadro sinottico aziendale</a:t>
            </a:r>
            <a:endParaRPr lang="it-IT" sz="2200" dirty="0">
              <a:effectLst/>
              <a:latin typeface="Arial" panose="020B0604020202020204" pitchFamily="34" charset="0"/>
              <a:ea typeface="Verdana" charset="0"/>
              <a:cs typeface="Arial" panose="020B0604020202020204" pitchFamily="34" charset="0"/>
            </a:endParaRPr>
          </a:p>
        </p:txBody>
      </p:sp>
    </p:spTree>
    <p:extLst>
      <p:ext uri="{BB962C8B-B14F-4D97-AF65-F5344CB8AC3E}">
        <p14:creationId xmlns:p14="http://schemas.microsoft.com/office/powerpoint/2010/main" val="2482361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2B278060-778D-A22E-5B7D-6593EE6DEF32}"/>
              </a:ext>
            </a:extLst>
          </p:cNvPr>
          <p:cNvPicPr>
            <a:picLocks noChangeAspect="1"/>
          </p:cNvPicPr>
          <p:nvPr/>
        </p:nvPicPr>
        <p:blipFill>
          <a:blip r:embed="rId2"/>
          <a:stretch>
            <a:fillRect/>
          </a:stretch>
        </p:blipFill>
        <p:spPr>
          <a:xfrm>
            <a:off x="9993745" y="146051"/>
            <a:ext cx="2016211" cy="863014"/>
          </a:xfrm>
          <a:prstGeom prst="rect">
            <a:avLst/>
          </a:prstGeom>
        </p:spPr>
      </p:pic>
      <p:sp>
        <p:nvSpPr>
          <p:cNvPr id="8" name="CasellaDiTesto 7">
            <a:extLst>
              <a:ext uri="{FF2B5EF4-FFF2-40B4-BE49-F238E27FC236}">
                <a16:creationId xmlns:a16="http://schemas.microsoft.com/office/drawing/2014/main" id="{7133B7C0-B109-58B6-593B-D9FFA39ABE6B}"/>
              </a:ext>
            </a:extLst>
          </p:cNvPr>
          <p:cNvSpPr txBox="1"/>
          <p:nvPr/>
        </p:nvSpPr>
        <p:spPr>
          <a:xfrm>
            <a:off x="182045" y="1009065"/>
            <a:ext cx="11827911" cy="5755422"/>
          </a:xfrm>
          <a:prstGeom prst="rect">
            <a:avLst/>
          </a:prstGeom>
          <a:noFill/>
        </p:spPr>
        <p:txBody>
          <a:bodyPr wrap="square">
            <a:spAutoFit/>
          </a:bodyPr>
          <a:lstStyle/>
          <a:p>
            <a:pPr algn="just"/>
            <a:r>
              <a:rPr lang="it-IT" sz="2300" b="1" dirty="0">
                <a:latin typeface="Arial" panose="020B0604020202020204" pitchFamily="34" charset="0"/>
                <a:cs typeface="Arial" panose="020B0604020202020204" pitchFamily="34" charset="0"/>
              </a:rPr>
              <a:t>Elemento di riflessione</a:t>
            </a:r>
          </a:p>
          <a:p>
            <a:pPr algn="just"/>
            <a:endParaRPr lang="it-IT" sz="2300" dirty="0">
              <a:latin typeface="Arial" panose="020B0604020202020204" pitchFamily="34" charset="0"/>
              <a:cs typeface="Arial" panose="020B0604020202020204" pitchFamily="34" charset="0"/>
            </a:endParaRPr>
          </a:p>
          <a:p>
            <a:pPr algn="just"/>
            <a:r>
              <a:rPr lang="it-IT" sz="2300" dirty="0">
                <a:latin typeface="Arial" panose="020B0604020202020204" pitchFamily="34" charset="0"/>
                <a:cs typeface="Arial" panose="020B0604020202020204" pitchFamily="34" charset="0"/>
              </a:rPr>
              <a:t>I</a:t>
            </a:r>
            <a:r>
              <a:rPr lang="it-IT" sz="2300" dirty="0">
                <a:effectLst/>
                <a:latin typeface="Arial" panose="020B0604020202020204" pitchFamily="34" charset="0"/>
                <a:cs typeface="Arial" panose="020B0604020202020204" pitchFamily="34" charset="0"/>
              </a:rPr>
              <a:t>potizziamo che la spesa per il personale medico </a:t>
            </a:r>
            <a:r>
              <a:rPr lang="it-IT" sz="2300" dirty="0">
                <a:latin typeface="Arial" panose="020B0604020202020204" pitchFamily="34" charset="0"/>
                <a:cs typeface="Arial" panose="020B0604020202020204" pitchFamily="34" charset="0"/>
              </a:rPr>
              <a:t>sia</a:t>
            </a:r>
            <a:r>
              <a:rPr lang="it-IT" sz="2300" dirty="0">
                <a:effectLst/>
                <a:latin typeface="Arial" panose="020B0604020202020204" pitchFamily="34" charset="0"/>
                <a:cs typeface="Arial" panose="020B0604020202020204" pitchFamily="34" charset="0"/>
              </a:rPr>
              <a:t> rispettivamente pari a 1.000.000 per il reparto A e 800.000 per il reparto B: sulla base di questi dati possiamo affermare che per A spendiamo 200.000 in più di B, pari al 25% in più rispetto a B. Ma A ha veramente più risorse mediche di B?</a:t>
            </a:r>
          </a:p>
          <a:p>
            <a:pPr algn="just"/>
            <a:endParaRPr lang="it-IT" sz="2300" dirty="0">
              <a:latin typeface="Arial" panose="020B0604020202020204" pitchFamily="34" charset="0"/>
              <a:cs typeface="Arial" panose="020B0604020202020204" pitchFamily="34" charset="0"/>
            </a:endParaRPr>
          </a:p>
          <a:p>
            <a:pPr algn="just"/>
            <a:r>
              <a:rPr lang="it-IT" sz="2300" dirty="0">
                <a:effectLst/>
                <a:latin typeface="Arial" panose="020B0604020202020204" pitchFamily="34" charset="0"/>
                <a:cs typeface="Arial" panose="020B0604020202020204" pitchFamily="34" charset="0"/>
              </a:rPr>
              <a:t> Le ore di lavoro effettivamente prestate (</a:t>
            </a:r>
            <a:r>
              <a:rPr lang="it-IT" sz="2300" dirty="0" err="1">
                <a:effectLst/>
                <a:latin typeface="Arial" panose="020B0604020202020204" pitchFamily="34" charset="0"/>
                <a:cs typeface="Arial" panose="020B0604020202020204" pitchFamily="34" charset="0"/>
              </a:rPr>
              <a:t>workload</a:t>
            </a:r>
            <a:r>
              <a:rPr lang="it-IT" sz="2300" dirty="0">
                <a:effectLst/>
                <a:latin typeface="Arial" panose="020B0604020202020204" pitchFamily="34" charset="0"/>
                <a:cs typeface="Arial" panose="020B0604020202020204" pitchFamily="34" charset="0"/>
              </a:rPr>
              <a:t>) dal personale medico di A sono 10.000, e </a:t>
            </a:r>
            <a:r>
              <a:rPr lang="it-IT" sz="2300" dirty="0">
                <a:latin typeface="Arial" panose="020B0604020202020204" pitchFamily="34" charset="0"/>
                <a:cs typeface="Arial" panose="020B0604020202020204" pitchFamily="34" charset="0"/>
              </a:rPr>
              <a:t>quelle di B</a:t>
            </a:r>
            <a:r>
              <a:rPr lang="it-IT" sz="2300" dirty="0">
                <a:effectLst/>
                <a:latin typeface="Arial" panose="020B0604020202020204" pitchFamily="34" charset="0"/>
                <a:cs typeface="Arial" panose="020B0604020202020204" pitchFamily="34" charset="0"/>
              </a:rPr>
              <a:t> </a:t>
            </a:r>
            <a:r>
              <a:rPr lang="it-IT" sz="2300" dirty="0">
                <a:latin typeface="Arial" panose="020B0604020202020204" pitchFamily="34" charset="0"/>
                <a:cs typeface="Arial" panose="020B0604020202020204" pitchFamily="34" charset="0"/>
              </a:rPr>
              <a:t>sono</a:t>
            </a:r>
            <a:r>
              <a:rPr lang="it-IT" sz="2300" dirty="0">
                <a:effectLst/>
                <a:latin typeface="Arial" panose="020B0604020202020204" pitchFamily="34" charset="0"/>
                <a:cs typeface="Arial" panose="020B0604020202020204" pitchFamily="34" charset="0"/>
              </a:rPr>
              <a:t> 12.500; </a:t>
            </a:r>
            <a:r>
              <a:rPr lang="it-IT" sz="2300" dirty="0">
                <a:latin typeface="Arial" panose="020B0604020202020204" pitchFamily="34" charset="0"/>
                <a:cs typeface="Arial" panose="020B0604020202020204" pitchFamily="34" charset="0"/>
              </a:rPr>
              <a:t>di fatto quindi</a:t>
            </a:r>
            <a:r>
              <a:rPr lang="it-IT" sz="2300" dirty="0">
                <a:effectLst/>
                <a:latin typeface="Arial" panose="020B0604020202020204" pitchFamily="34" charset="0"/>
                <a:cs typeface="Arial" panose="020B0604020202020204" pitchFamily="34" charset="0"/>
              </a:rPr>
              <a:t> </a:t>
            </a:r>
            <a:r>
              <a:rPr lang="it-IT" sz="2300" dirty="0">
                <a:latin typeface="Arial" panose="020B0604020202020204" pitchFamily="34" charset="0"/>
                <a:cs typeface="Arial" panose="020B0604020202020204" pitchFamily="34" charset="0"/>
              </a:rPr>
              <a:t>B</a:t>
            </a:r>
            <a:r>
              <a:rPr lang="it-IT" sz="2300" dirty="0">
                <a:effectLst/>
                <a:latin typeface="Arial" panose="020B0604020202020204" pitchFamily="34" charset="0"/>
                <a:cs typeface="Arial" panose="020B0604020202020204" pitchFamily="34" charset="0"/>
              </a:rPr>
              <a:t> dispone di 2.500 ore (pari al 25% in meno di A). </a:t>
            </a:r>
          </a:p>
          <a:p>
            <a:pPr algn="just"/>
            <a:endParaRPr lang="it-IT" sz="2300" dirty="0">
              <a:latin typeface="Arial" panose="020B0604020202020204" pitchFamily="34" charset="0"/>
              <a:cs typeface="Arial" panose="020B0604020202020204" pitchFamily="34" charset="0"/>
            </a:endParaRPr>
          </a:p>
          <a:p>
            <a:pPr algn="just"/>
            <a:r>
              <a:rPr lang="it-IT" sz="2300" dirty="0">
                <a:effectLst/>
                <a:latin typeface="Arial" panose="020B0604020202020204" pitchFamily="34" charset="0"/>
                <a:cs typeface="Arial" panose="020B0604020202020204" pitchFamily="34" charset="0"/>
              </a:rPr>
              <a:t>Di conseguenza l’analisi della spesa e quella dei </a:t>
            </a:r>
            <a:r>
              <a:rPr lang="it-IT" sz="2300" dirty="0" err="1">
                <a:effectLst/>
                <a:latin typeface="Arial" panose="020B0604020202020204" pitchFamily="34" charset="0"/>
                <a:cs typeface="Arial" panose="020B0604020202020204" pitchFamily="34" charset="0"/>
              </a:rPr>
              <a:t>workload</a:t>
            </a:r>
            <a:r>
              <a:rPr lang="it-IT" sz="2300" dirty="0">
                <a:effectLst/>
                <a:latin typeface="Arial" panose="020B0604020202020204" pitchFamily="34" charset="0"/>
                <a:cs typeface="Arial" panose="020B0604020202020204" pitchFamily="34" charset="0"/>
              </a:rPr>
              <a:t> portano a due risultati diametralmente opposti. Il modo per superare questa dicotomia ed operare dei confronti corretti consiste nello sterilizzare “l’effetto spesa” assegnando ad entrambe le unità la stessa spesa oraria, in modo da quantificare economicamente la reale disponibilità di risorse</a:t>
            </a:r>
          </a:p>
        </p:txBody>
      </p:sp>
      <p:sp>
        <p:nvSpPr>
          <p:cNvPr id="3" name="Rectangle 2">
            <a:extLst>
              <a:ext uri="{FF2B5EF4-FFF2-40B4-BE49-F238E27FC236}">
                <a16:creationId xmlns:a16="http://schemas.microsoft.com/office/drawing/2014/main" id="{F7EC5CFD-23EE-EA41-F603-CE2384543A41}"/>
              </a:ext>
            </a:extLst>
          </p:cNvPr>
          <p:cNvSpPr txBox="1">
            <a:spLocks/>
          </p:cNvSpPr>
          <p:nvPr/>
        </p:nvSpPr>
        <p:spPr bwMode="auto">
          <a:xfrm>
            <a:off x="182045" y="244686"/>
            <a:ext cx="9569903" cy="665744"/>
          </a:xfrm>
          <a:prstGeom prst="rect">
            <a:avLst/>
          </a:prstGeom>
          <a:noFill/>
          <a:ln w="9525">
            <a:noFill/>
            <a:miter lim="800000"/>
            <a:headEnd/>
            <a:tailEnd/>
          </a:ln>
        </p:spPr>
        <p:txBody>
          <a:bodyPr anchor="ctr">
            <a:prstTxWarp prst="textNoShape">
              <a:avLst/>
            </a:prstTxWarp>
          </a:bodyPr>
          <a:lstStyle/>
          <a:p>
            <a:pPr algn="just"/>
            <a:r>
              <a:rPr lang="it-IT" sz="3600" b="1" i="1" dirty="0">
                <a:solidFill>
                  <a:srgbClr val="C00000"/>
                </a:solidFill>
                <a:latin typeface="Arial" panose="020B0604020202020204" pitchFamily="34" charset="0"/>
                <a:ea typeface="Verdana" charset="0"/>
                <a:cs typeface="Arial" panose="020B0604020202020204" pitchFamily="34" charset="0"/>
              </a:rPr>
              <a:t>3-dalla spesa al costo del personale</a:t>
            </a:r>
          </a:p>
        </p:txBody>
      </p:sp>
    </p:spTree>
    <p:extLst>
      <p:ext uri="{BB962C8B-B14F-4D97-AF65-F5344CB8AC3E}">
        <p14:creationId xmlns:p14="http://schemas.microsoft.com/office/powerpoint/2010/main" val="1578746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82045" y="155144"/>
            <a:ext cx="9811700" cy="646331"/>
          </a:xfrm>
          <a:prstGeom prst="rect">
            <a:avLst/>
          </a:prstGeom>
        </p:spPr>
        <p:txBody>
          <a:bodyPr wrap="square">
            <a:spAutoFit/>
          </a:bodyPr>
          <a:lstStyle/>
          <a:p>
            <a:pPr algn="just"/>
            <a:r>
              <a:rPr lang="it-IT" sz="3600" b="1" i="1" u="sng" dirty="0">
                <a:solidFill>
                  <a:srgbClr val="C00000"/>
                </a:solidFill>
                <a:latin typeface="Arial" panose="020B0604020202020204" pitchFamily="34" charset="0"/>
                <a:ea typeface="Verdana" charset="0"/>
                <a:cs typeface="Arial" panose="020B0604020202020204" pitchFamily="34" charset="0"/>
              </a:rPr>
              <a:t>3-dalla spesa al costo del personale</a:t>
            </a:r>
          </a:p>
        </p:txBody>
      </p:sp>
      <p:pic>
        <p:nvPicPr>
          <p:cNvPr id="3" name="Immagine 2">
            <a:extLst>
              <a:ext uri="{FF2B5EF4-FFF2-40B4-BE49-F238E27FC236}">
                <a16:creationId xmlns:a16="http://schemas.microsoft.com/office/drawing/2014/main" id="{09F888CA-57EA-144A-EB73-F4E35AE2CD3C}"/>
              </a:ext>
            </a:extLst>
          </p:cNvPr>
          <p:cNvPicPr>
            <a:picLocks noChangeAspect="1"/>
          </p:cNvPicPr>
          <p:nvPr/>
        </p:nvPicPr>
        <p:blipFill>
          <a:blip r:embed="rId3"/>
          <a:stretch>
            <a:fillRect/>
          </a:stretch>
        </p:blipFill>
        <p:spPr>
          <a:xfrm>
            <a:off x="9993745" y="146051"/>
            <a:ext cx="2016211" cy="863014"/>
          </a:xfrm>
          <a:prstGeom prst="rect">
            <a:avLst/>
          </a:prstGeom>
        </p:spPr>
      </p:pic>
      <p:sp>
        <p:nvSpPr>
          <p:cNvPr id="5" name="Rettangolo 4">
            <a:extLst>
              <a:ext uri="{FF2B5EF4-FFF2-40B4-BE49-F238E27FC236}">
                <a16:creationId xmlns:a16="http://schemas.microsoft.com/office/drawing/2014/main" id="{2DCEF758-EB55-D199-CB1A-646DD508DCEE}"/>
              </a:ext>
            </a:extLst>
          </p:cNvPr>
          <p:cNvSpPr/>
          <p:nvPr/>
        </p:nvSpPr>
        <p:spPr>
          <a:xfrm>
            <a:off x="293245" y="1516617"/>
            <a:ext cx="11605510" cy="3970318"/>
          </a:xfrm>
          <a:prstGeom prst="rect">
            <a:avLst/>
          </a:prstGeom>
        </p:spPr>
        <p:txBody>
          <a:bodyPr wrap="square">
            <a:spAutoFit/>
          </a:bodyPr>
          <a:lstStyle/>
          <a:p>
            <a:pPr algn="just"/>
            <a:r>
              <a:rPr lang="it-IT" sz="2800" b="1" dirty="0">
                <a:latin typeface="Arial" panose="020B0604020202020204" pitchFamily="34" charset="0"/>
                <a:ea typeface="Verdana" charset="0"/>
                <a:cs typeface="Arial" panose="020B0604020202020204" pitchFamily="34" charset="0"/>
              </a:rPr>
              <a:t>Obiettivo</a:t>
            </a:r>
            <a:r>
              <a:rPr lang="it-IT" sz="2800" dirty="0">
                <a:latin typeface="Arial" panose="020B0604020202020204" pitchFamily="34" charset="0"/>
                <a:ea typeface="Verdana" charset="0"/>
                <a:cs typeface="Arial" panose="020B0604020202020204" pitchFamily="34" charset="0"/>
              </a:rPr>
              <a:t>: determinare la reale disponibilità di risorse di ogni unità, attraverso il passaggio dalla spesa ai costi</a:t>
            </a:r>
            <a:r>
              <a:rPr lang="it-IT" sz="2800" dirty="0">
                <a:latin typeface="Arial" panose="020B0604020202020204" pitchFamily="34" charset="0"/>
                <a:cs typeface="Arial" panose="020B0604020202020204" pitchFamily="34" charset="0"/>
              </a:rPr>
              <a:t> per :</a:t>
            </a:r>
          </a:p>
          <a:p>
            <a:pPr algn="just"/>
            <a:r>
              <a:rPr lang="it-IT" sz="2800" dirty="0">
                <a:latin typeface="Arial" panose="020B0604020202020204" pitchFamily="34" charset="0"/>
                <a:cs typeface="Arial" panose="020B0604020202020204" pitchFamily="34" charset="0"/>
              </a:rPr>
              <a:t>a)poter operare confronti;</a:t>
            </a:r>
          </a:p>
          <a:p>
            <a:pPr algn="just"/>
            <a:r>
              <a:rPr lang="it-IT" sz="2800" dirty="0">
                <a:latin typeface="Arial" panose="020B0604020202020204" pitchFamily="34" charset="0"/>
                <a:cs typeface="Arial" panose="020B0604020202020204" pitchFamily="34" charset="0"/>
              </a:rPr>
              <a:t>b)determinare quanto realmente si dà agli utenti;</a:t>
            </a:r>
          </a:p>
          <a:p>
            <a:pPr algn="just"/>
            <a:r>
              <a:rPr lang="it-IT" sz="2800" dirty="0">
                <a:latin typeface="Arial" panose="020B0604020202020204" pitchFamily="34" charset="0"/>
                <a:cs typeface="Arial" panose="020B0604020202020204" pitchFamily="34" charset="0"/>
              </a:rPr>
              <a:t>c)fare in modo che analisi dei costi e analisi dei </a:t>
            </a:r>
            <a:r>
              <a:rPr lang="it-IT" sz="2800" dirty="0" err="1">
                <a:latin typeface="Arial" panose="020B0604020202020204" pitchFamily="34" charset="0"/>
                <a:cs typeface="Arial" panose="020B0604020202020204" pitchFamily="34" charset="0"/>
              </a:rPr>
              <a:t>workload</a:t>
            </a:r>
            <a:r>
              <a:rPr lang="it-IT" sz="2800" dirty="0">
                <a:latin typeface="Arial" panose="020B0604020202020204" pitchFamily="34" charset="0"/>
                <a:cs typeface="Arial" panose="020B0604020202020204" pitchFamily="34" charset="0"/>
              </a:rPr>
              <a:t> (carichi di lavoro) non arrivino a risultati incoerenti</a:t>
            </a:r>
            <a:endParaRPr lang="it-IT" sz="2800" dirty="0">
              <a:latin typeface="Arial" panose="020B0604020202020204" pitchFamily="34" charset="0"/>
              <a:ea typeface="Verdana" charset="0"/>
              <a:cs typeface="Arial" panose="020B0604020202020204" pitchFamily="34" charset="0"/>
            </a:endParaRPr>
          </a:p>
          <a:p>
            <a:pPr algn="just"/>
            <a:endParaRPr lang="it-IT" sz="2800" dirty="0">
              <a:latin typeface="Arial" panose="020B0604020202020204" pitchFamily="34" charset="0"/>
              <a:ea typeface="Verdana" charset="0"/>
              <a:cs typeface="Arial" panose="020B0604020202020204" pitchFamily="34" charset="0"/>
            </a:endParaRPr>
          </a:p>
          <a:p>
            <a:pPr algn="just"/>
            <a:r>
              <a:rPr lang="it-IT" sz="2800" b="1" dirty="0">
                <a:latin typeface="Arial" panose="020B0604020202020204" pitchFamily="34" charset="0"/>
                <a:ea typeface="Verdana" charset="0"/>
                <a:cs typeface="Arial" panose="020B0604020202020204" pitchFamily="34" charset="0"/>
              </a:rPr>
              <a:t>Oggetto</a:t>
            </a:r>
            <a:r>
              <a:rPr lang="it-IT" sz="2800" dirty="0">
                <a:latin typeface="Arial" panose="020B0604020202020204" pitchFamily="34" charset="0"/>
                <a:ea typeface="Verdana" charset="0"/>
                <a:cs typeface="Arial" panose="020B0604020202020204" pitchFamily="34" charset="0"/>
              </a:rPr>
              <a:t>: essenzialmente per il personale </a:t>
            </a:r>
          </a:p>
          <a:p>
            <a:pPr algn="just"/>
            <a:endParaRPr lang="it-IT" sz="2800" dirty="0">
              <a:latin typeface="Arial" panose="020B0604020202020204" pitchFamily="34" charset="0"/>
              <a:ea typeface="Verdana" charset="0"/>
              <a:cs typeface="Arial" panose="020B0604020202020204" pitchFamily="34" charset="0"/>
            </a:endParaRPr>
          </a:p>
        </p:txBody>
      </p:sp>
    </p:spTree>
    <p:extLst>
      <p:ext uri="{BB962C8B-B14F-4D97-AF65-F5344CB8AC3E}">
        <p14:creationId xmlns:p14="http://schemas.microsoft.com/office/powerpoint/2010/main" val="3983300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p:cNvSpPr>
          <p:nvPr/>
        </p:nvSpPr>
        <p:spPr bwMode="auto">
          <a:xfrm>
            <a:off x="423842" y="231072"/>
            <a:ext cx="9569903" cy="595406"/>
          </a:xfrm>
          <a:prstGeom prst="rect">
            <a:avLst/>
          </a:prstGeom>
          <a:noFill/>
          <a:ln w="9525">
            <a:noFill/>
            <a:miter lim="800000"/>
            <a:headEnd/>
            <a:tailEnd/>
          </a:ln>
        </p:spPr>
        <p:txBody>
          <a:bodyPr anchor="ctr">
            <a:prstTxWarp prst="textNoShape">
              <a:avLst/>
            </a:prstTxWarp>
          </a:bodyPr>
          <a:lstStyle/>
          <a:p>
            <a:pPr algn="just"/>
            <a:r>
              <a:rPr lang="it-IT" sz="3600" b="1" i="1" dirty="0">
                <a:solidFill>
                  <a:srgbClr val="C00000"/>
                </a:solidFill>
                <a:latin typeface="Arial" panose="020B0604020202020204" pitchFamily="34" charset="0"/>
                <a:ea typeface="Verdana" charset="0"/>
                <a:cs typeface="Arial" panose="020B0604020202020204" pitchFamily="34" charset="0"/>
              </a:rPr>
              <a:t>3-dalla spesa al costo del personale</a:t>
            </a:r>
          </a:p>
        </p:txBody>
      </p:sp>
      <p:pic>
        <p:nvPicPr>
          <p:cNvPr id="2" name="Immagine 1">
            <a:extLst>
              <a:ext uri="{FF2B5EF4-FFF2-40B4-BE49-F238E27FC236}">
                <a16:creationId xmlns:a16="http://schemas.microsoft.com/office/drawing/2014/main" id="{2B278060-778D-A22E-5B7D-6593EE6DEF32}"/>
              </a:ext>
            </a:extLst>
          </p:cNvPr>
          <p:cNvPicPr>
            <a:picLocks noChangeAspect="1"/>
          </p:cNvPicPr>
          <p:nvPr/>
        </p:nvPicPr>
        <p:blipFill>
          <a:blip r:embed="rId2"/>
          <a:stretch>
            <a:fillRect/>
          </a:stretch>
        </p:blipFill>
        <p:spPr>
          <a:xfrm>
            <a:off x="9993745" y="146051"/>
            <a:ext cx="2016211" cy="863014"/>
          </a:xfrm>
          <a:prstGeom prst="rect">
            <a:avLst/>
          </a:prstGeom>
        </p:spPr>
      </p:pic>
      <p:graphicFrame>
        <p:nvGraphicFramePr>
          <p:cNvPr id="5" name="Tabella 4">
            <a:extLst>
              <a:ext uri="{FF2B5EF4-FFF2-40B4-BE49-F238E27FC236}">
                <a16:creationId xmlns:a16="http://schemas.microsoft.com/office/drawing/2014/main" id="{ED199F37-E6A9-80FE-347B-906D335733CE}"/>
              </a:ext>
            </a:extLst>
          </p:cNvPr>
          <p:cNvGraphicFramePr>
            <a:graphicFrameLocks noGrp="1"/>
          </p:cNvGraphicFramePr>
          <p:nvPr>
            <p:extLst>
              <p:ext uri="{D42A27DB-BD31-4B8C-83A1-F6EECF244321}">
                <p14:modId xmlns:p14="http://schemas.microsoft.com/office/powerpoint/2010/main" val="1818368779"/>
              </p:ext>
            </p:extLst>
          </p:nvPr>
        </p:nvGraphicFramePr>
        <p:xfrm>
          <a:off x="8709537" y="1334725"/>
          <a:ext cx="2902704" cy="4707490"/>
        </p:xfrm>
        <a:graphic>
          <a:graphicData uri="http://schemas.openxmlformats.org/drawingml/2006/table">
            <a:tbl>
              <a:tblPr firstRow="1" firstCol="1" bandRow="1"/>
              <a:tblGrid>
                <a:gridCol w="1682290">
                  <a:extLst>
                    <a:ext uri="{9D8B030D-6E8A-4147-A177-3AD203B41FA5}">
                      <a16:colId xmlns:a16="http://schemas.microsoft.com/office/drawing/2014/main" val="3101789220"/>
                    </a:ext>
                  </a:extLst>
                </a:gridCol>
                <a:gridCol w="1220414">
                  <a:extLst>
                    <a:ext uri="{9D8B030D-6E8A-4147-A177-3AD203B41FA5}">
                      <a16:colId xmlns:a16="http://schemas.microsoft.com/office/drawing/2014/main" val="574530561"/>
                    </a:ext>
                  </a:extLst>
                </a:gridCol>
              </a:tblGrid>
              <a:tr h="553205">
                <a:tc>
                  <a:txBody>
                    <a:bodyPr/>
                    <a:lstStyle/>
                    <a:p>
                      <a:pPr algn="ct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Spesa oraria aziendale (A)</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it-IT" sz="1800" i="1">
                          <a:solidFill>
                            <a:srgbClr val="000000"/>
                          </a:solidFill>
                          <a:effectLst/>
                          <a:latin typeface="Arial" panose="020B0604020202020204" pitchFamily="34" charset="0"/>
                          <a:ea typeface="Verdana" charset="0"/>
                          <a:cs typeface="Arial" panose="020B0604020202020204" pitchFamily="34" charset="0"/>
                        </a:rPr>
                        <a:t>Costi</a:t>
                      </a:r>
                      <a:endParaRPr lang="it-IT" sz="1800">
                        <a:effectLst/>
                        <a:latin typeface="Arial" panose="020B0604020202020204" pitchFamily="34" charset="0"/>
                        <a:ea typeface="Verdana" charset="0"/>
                        <a:cs typeface="Arial" panose="020B0604020202020204" pitchFamily="34" charset="0"/>
                      </a:endParaRPr>
                    </a:p>
                    <a:p>
                      <a:pPr algn="ctr">
                        <a:spcAft>
                          <a:spcPts val="0"/>
                        </a:spcAft>
                      </a:pPr>
                      <a:r>
                        <a:rPr lang="it-IT" sz="1800" i="1">
                          <a:solidFill>
                            <a:srgbClr val="000000"/>
                          </a:solidFill>
                          <a:effectLst/>
                          <a:latin typeface="Arial" panose="020B0604020202020204" pitchFamily="34" charset="0"/>
                          <a:ea typeface="Verdana" charset="0"/>
                          <a:cs typeface="Arial" panose="020B0604020202020204" pitchFamily="34" charset="0"/>
                        </a:rPr>
                        <a:t>(O*A)</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486466489"/>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0</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84114805"/>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740.000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91072396"/>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800.000</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90394818"/>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480.000</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15015204"/>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600.000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99940019"/>
                  </a:ext>
                </a:extLst>
              </a:tr>
              <a:tr h="300090">
                <a:tc>
                  <a:txBody>
                    <a:bodyPr/>
                    <a:lstStyle/>
                    <a:p>
                      <a:pPr algn="ct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30,2</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800.000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71842911"/>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100.000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84307298"/>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750.000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11248078"/>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900.000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82804931"/>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1.000.000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16849529"/>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1.630.000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02513401"/>
                  </a:ext>
                </a:extLst>
              </a:tr>
              <a:tr h="30009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200.000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4962104"/>
                  </a:ext>
                </a:extLst>
              </a:tr>
              <a:tr h="553205">
                <a:tc>
                  <a:txBody>
                    <a:bodyPr/>
                    <a:lstStyle/>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8.000.000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765551910"/>
                  </a:ext>
                </a:extLst>
              </a:tr>
            </a:tbl>
          </a:graphicData>
        </a:graphic>
      </p:graphicFrame>
      <p:graphicFrame>
        <p:nvGraphicFramePr>
          <p:cNvPr id="6" name="Tabella 5">
            <a:extLst>
              <a:ext uri="{FF2B5EF4-FFF2-40B4-BE49-F238E27FC236}">
                <a16:creationId xmlns:a16="http://schemas.microsoft.com/office/drawing/2014/main" id="{6788DF17-4E0D-59BB-B065-CD3B4A6AF625}"/>
              </a:ext>
            </a:extLst>
          </p:cNvPr>
          <p:cNvGraphicFramePr>
            <a:graphicFrameLocks noGrp="1"/>
          </p:cNvGraphicFramePr>
          <p:nvPr>
            <p:extLst>
              <p:ext uri="{D42A27DB-BD31-4B8C-83A1-F6EECF244321}">
                <p14:modId xmlns:p14="http://schemas.microsoft.com/office/powerpoint/2010/main" val="2363706900"/>
              </p:ext>
            </p:extLst>
          </p:nvPr>
        </p:nvGraphicFramePr>
        <p:xfrm>
          <a:off x="7137032" y="1332182"/>
          <a:ext cx="1543477" cy="4707492"/>
        </p:xfrm>
        <a:graphic>
          <a:graphicData uri="http://schemas.openxmlformats.org/drawingml/2006/table">
            <a:tbl>
              <a:tblPr firstRow="1" firstCol="1" bandRow="1"/>
              <a:tblGrid>
                <a:gridCol w="1543477">
                  <a:extLst>
                    <a:ext uri="{9D8B030D-6E8A-4147-A177-3AD203B41FA5}">
                      <a16:colId xmlns:a16="http://schemas.microsoft.com/office/drawing/2014/main" val="1533068111"/>
                    </a:ext>
                  </a:extLst>
                </a:gridCol>
              </a:tblGrid>
              <a:tr h="432127">
                <a:tc>
                  <a:txBody>
                    <a:bodyPr/>
                    <a:lstStyle/>
                    <a:p>
                      <a:pPr algn="ct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Spesa oraria</a:t>
                      </a:r>
                      <a:endParaRPr lang="it-IT" sz="1800" dirty="0">
                        <a:effectLst/>
                        <a:latin typeface="Arial" panose="020B0604020202020204" pitchFamily="34" charset="0"/>
                        <a:ea typeface="Verdana" charset="0"/>
                        <a:cs typeface="Arial" panose="020B0604020202020204" pitchFamily="34" charset="0"/>
                      </a:endParaRPr>
                    </a:p>
                    <a:p>
                      <a:pPr algn="ct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a:t>
                      </a:r>
                      <a:r>
                        <a:rPr lang="it-IT" sz="1800" i="1" dirty="0" err="1">
                          <a:solidFill>
                            <a:srgbClr val="000000"/>
                          </a:solidFill>
                          <a:effectLst/>
                          <a:latin typeface="Arial" panose="020B0604020202020204" pitchFamily="34" charset="0"/>
                          <a:ea typeface="Verdana" charset="0"/>
                          <a:cs typeface="Arial" panose="020B0604020202020204" pitchFamily="34" charset="0"/>
                        </a:rPr>
                        <a:t>S</a:t>
                      </a:r>
                      <a:r>
                        <a:rPr lang="it-IT" sz="1800" i="1" dirty="0">
                          <a:solidFill>
                            <a:srgbClr val="000000"/>
                          </a:solidFill>
                          <a:effectLst/>
                          <a:latin typeface="Arial" panose="020B0604020202020204" pitchFamily="34" charset="0"/>
                          <a:ea typeface="Verdana" charset="0"/>
                          <a:cs typeface="Arial" panose="020B0604020202020204" pitchFamily="34" charset="0"/>
                        </a:rPr>
                        <a:t>/O)</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04605734"/>
                  </a:ext>
                </a:extLst>
              </a:tr>
              <a:tr h="264350">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00637254"/>
                  </a:ext>
                </a:extLst>
              </a:tr>
              <a:tr h="311001">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29,8</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65444395"/>
                  </a:ext>
                </a:extLst>
              </a:tr>
              <a:tr h="311001">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31,0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5752216"/>
                  </a:ext>
                </a:extLst>
              </a:tr>
              <a:tr h="278264">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26,4</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20562951"/>
                  </a:ext>
                </a:extLst>
              </a:tr>
              <a:tr h="310182">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31,7</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2824954"/>
                  </a:ext>
                </a:extLst>
              </a:tr>
              <a:tr h="311001">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30,6</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80491117"/>
                  </a:ext>
                </a:extLst>
              </a:tr>
              <a:tr h="309364">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27,2</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7595642"/>
                  </a:ext>
                </a:extLst>
              </a:tr>
              <a:tr h="310182">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35,8</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30318028"/>
                  </a:ext>
                </a:extLst>
              </a:tr>
              <a:tr h="294632">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29,9</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75778165"/>
                  </a:ext>
                </a:extLst>
              </a:tr>
              <a:tr h="294632">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28,7</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4129704"/>
                  </a:ext>
                </a:extLst>
              </a:tr>
              <a:tr h="311001">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29,3</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59691775"/>
                  </a:ext>
                </a:extLst>
              </a:tr>
              <a:tr h="294632">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28,7</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42088484"/>
                  </a:ext>
                </a:extLst>
              </a:tr>
              <a:tr h="432127">
                <a:tc>
                  <a:txBody>
                    <a:bodyPr/>
                    <a:lstStyle/>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30,2</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862538603"/>
                  </a:ext>
                </a:extLst>
              </a:tr>
            </a:tbl>
          </a:graphicData>
        </a:graphic>
      </p:graphicFrame>
      <p:graphicFrame>
        <p:nvGraphicFramePr>
          <p:cNvPr id="7" name="Tabella 6">
            <a:extLst>
              <a:ext uri="{FF2B5EF4-FFF2-40B4-BE49-F238E27FC236}">
                <a16:creationId xmlns:a16="http://schemas.microsoft.com/office/drawing/2014/main" id="{6A05B98E-527E-03D6-6F9A-305333A4266E}"/>
              </a:ext>
            </a:extLst>
          </p:cNvPr>
          <p:cNvGraphicFramePr>
            <a:graphicFrameLocks noGrp="1"/>
          </p:cNvGraphicFramePr>
          <p:nvPr>
            <p:extLst>
              <p:ext uri="{D42A27DB-BD31-4B8C-83A1-F6EECF244321}">
                <p14:modId xmlns:p14="http://schemas.microsoft.com/office/powerpoint/2010/main" val="1014219538"/>
              </p:ext>
            </p:extLst>
          </p:nvPr>
        </p:nvGraphicFramePr>
        <p:xfrm>
          <a:off x="423842" y="1334723"/>
          <a:ext cx="6684162" cy="4707492"/>
        </p:xfrm>
        <a:graphic>
          <a:graphicData uri="http://schemas.openxmlformats.org/drawingml/2006/table">
            <a:tbl>
              <a:tblPr firstRow="1" firstCol="1" bandRow="1"/>
              <a:tblGrid>
                <a:gridCol w="3595393">
                  <a:extLst>
                    <a:ext uri="{9D8B030D-6E8A-4147-A177-3AD203B41FA5}">
                      <a16:colId xmlns:a16="http://schemas.microsoft.com/office/drawing/2014/main" val="1413684740"/>
                    </a:ext>
                  </a:extLst>
                </a:gridCol>
                <a:gridCol w="1480829">
                  <a:extLst>
                    <a:ext uri="{9D8B030D-6E8A-4147-A177-3AD203B41FA5}">
                      <a16:colId xmlns:a16="http://schemas.microsoft.com/office/drawing/2014/main" val="113776261"/>
                    </a:ext>
                  </a:extLst>
                </a:gridCol>
                <a:gridCol w="1607940">
                  <a:extLst>
                    <a:ext uri="{9D8B030D-6E8A-4147-A177-3AD203B41FA5}">
                      <a16:colId xmlns:a16="http://schemas.microsoft.com/office/drawing/2014/main" val="3589079339"/>
                    </a:ext>
                  </a:extLst>
                </a:gridCol>
              </a:tblGrid>
              <a:tr h="432127">
                <a:tc>
                  <a:txBody>
                    <a:bodyPr/>
                    <a:lstStyle/>
                    <a:p>
                      <a:pPr algn="just">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Centri di costo</a:t>
                      </a:r>
                      <a:endParaRPr lang="it-IT" sz="1800" dirty="0">
                        <a:effectLst/>
                        <a:latin typeface="Arial" panose="020B0604020202020204" pitchFamily="34" charset="0"/>
                        <a:ea typeface="Verdana" charset="0"/>
                        <a:cs typeface="Arial" panose="020B0604020202020204" pitchFamily="34" charset="0"/>
                      </a:endParaRPr>
                    </a:p>
                    <a:p>
                      <a:pPr algn="just">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Spesa</a:t>
                      </a:r>
                      <a:endParaRPr lang="it-IT" sz="1800" dirty="0">
                        <a:effectLst/>
                        <a:latin typeface="Arial" panose="020B0604020202020204" pitchFamily="34" charset="0"/>
                        <a:ea typeface="Verdana" charset="0"/>
                        <a:cs typeface="Arial" panose="020B0604020202020204" pitchFamily="34" charset="0"/>
                      </a:endParaRPr>
                    </a:p>
                    <a:p>
                      <a:pPr algn="ct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a:t>
                      </a:r>
                      <a:r>
                        <a:rPr lang="it-IT" sz="1800" i="1" dirty="0" err="1">
                          <a:solidFill>
                            <a:srgbClr val="000000"/>
                          </a:solidFill>
                          <a:effectLst/>
                          <a:latin typeface="Arial" panose="020B0604020202020204" pitchFamily="34" charset="0"/>
                          <a:ea typeface="Verdana" charset="0"/>
                          <a:cs typeface="Arial" panose="020B0604020202020204" pitchFamily="34" charset="0"/>
                        </a:rPr>
                        <a:t>S</a:t>
                      </a:r>
                      <a:r>
                        <a:rPr lang="it-IT" sz="1800" i="1" dirty="0">
                          <a:solidFill>
                            <a:srgbClr val="000000"/>
                          </a:solidFill>
                          <a:effectLst/>
                          <a:latin typeface="Arial" panose="020B0604020202020204" pitchFamily="34" charset="0"/>
                          <a:ea typeface="Verdana" charset="0"/>
                          <a:cs typeface="Arial" panose="020B0604020202020204" pitchFamily="34" charset="0"/>
                        </a:rPr>
                        <a:t>)</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it-IT" sz="1800" i="1">
                          <a:solidFill>
                            <a:srgbClr val="000000"/>
                          </a:solidFill>
                          <a:effectLst/>
                          <a:latin typeface="Arial" panose="020B0604020202020204" pitchFamily="34" charset="0"/>
                          <a:ea typeface="Verdana" charset="0"/>
                          <a:cs typeface="Arial" panose="020B0604020202020204" pitchFamily="34" charset="0"/>
                        </a:rPr>
                        <a:t>Ore timbrate</a:t>
                      </a:r>
                      <a:endParaRPr lang="it-IT" sz="1800">
                        <a:effectLst/>
                        <a:latin typeface="Arial" panose="020B0604020202020204" pitchFamily="34" charset="0"/>
                        <a:ea typeface="Verdana" charset="0"/>
                        <a:cs typeface="Arial" panose="020B0604020202020204" pitchFamily="34" charset="0"/>
                      </a:endParaRPr>
                    </a:p>
                    <a:p>
                      <a:pPr algn="ctr">
                        <a:spcAft>
                          <a:spcPts val="0"/>
                        </a:spcAft>
                      </a:pPr>
                      <a:r>
                        <a:rPr lang="it-IT" sz="1800" i="1">
                          <a:solidFill>
                            <a:srgbClr val="000000"/>
                          </a:solidFill>
                          <a:effectLst/>
                          <a:latin typeface="Arial" panose="020B0604020202020204" pitchFamily="34" charset="0"/>
                          <a:ea typeface="Verdana" charset="0"/>
                          <a:cs typeface="Arial" panose="020B0604020202020204" pitchFamily="34" charset="0"/>
                        </a:rPr>
                        <a:t>(O)</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397123604"/>
                  </a:ext>
                </a:extLst>
              </a:tr>
              <a:tr h="264350">
                <a:tc>
                  <a:txBody>
                    <a:bodyPr/>
                    <a:lstStyle/>
                    <a:p>
                      <a:pP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Chirurgia I</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6140444"/>
                  </a:ext>
                </a:extLst>
              </a:tr>
              <a:tr h="311001">
                <a:tc>
                  <a:txBody>
                    <a:bodyPr/>
                    <a:lstStyle/>
                    <a:p>
                      <a:pP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Chirurgia II</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730.000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24.503,3</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53435383"/>
                  </a:ext>
                </a:extLst>
              </a:tr>
              <a:tr h="311001">
                <a:tc>
                  <a:txBody>
                    <a:bodyPr/>
                    <a:lstStyle/>
                    <a:p>
                      <a:pP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Medicina I</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820.000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26.490,1</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88320923"/>
                  </a:ext>
                </a:extLst>
              </a:tr>
              <a:tr h="278264">
                <a:tc>
                  <a:txBody>
                    <a:bodyPr/>
                    <a:lstStyle/>
                    <a:p>
                      <a:pP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Medicina II</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420.000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15.894,0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11485085"/>
                  </a:ext>
                </a:extLst>
              </a:tr>
              <a:tr h="310182">
                <a:tc>
                  <a:txBody>
                    <a:bodyPr/>
                    <a:lstStyle/>
                    <a:p>
                      <a:pP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Terapia intensiva</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630.000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19.867,5</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02081832"/>
                  </a:ext>
                </a:extLst>
              </a:tr>
              <a:tr h="311001">
                <a:tc>
                  <a:txBody>
                    <a:bodyPr/>
                    <a:lstStyle/>
                    <a:p>
                      <a:pP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Blocco operatorio</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810.000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26.490,1</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06181047"/>
                  </a:ext>
                </a:extLst>
              </a:tr>
              <a:tr h="309364">
                <a:tc>
                  <a:txBody>
                    <a:bodyPr/>
                    <a:lstStyle/>
                    <a:p>
                      <a:pP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Laboratorio/radiologia</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90.000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3.311,3</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54516899"/>
                  </a:ext>
                </a:extLst>
              </a:tr>
              <a:tr h="310182">
                <a:tc>
                  <a:txBody>
                    <a:bodyPr/>
                    <a:lstStyle/>
                    <a:p>
                      <a:pP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Poliambulatorio</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890.000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24.834,4</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75079202"/>
                  </a:ext>
                </a:extLst>
              </a:tr>
              <a:tr h="294632">
                <a:tc>
                  <a:txBody>
                    <a:bodyPr/>
                    <a:lstStyle/>
                    <a:p>
                      <a:pP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Pronto Soccorso</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890.000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29.801,3</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22188658"/>
                  </a:ext>
                </a:extLst>
              </a:tr>
              <a:tr h="294632">
                <a:tc>
                  <a:txBody>
                    <a:bodyPr/>
                    <a:lstStyle/>
                    <a:p>
                      <a:pP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Assistenza domiciliare</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950.000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33.112,6</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90392134"/>
                  </a:ext>
                </a:extLst>
              </a:tr>
              <a:tr h="311001">
                <a:tc>
                  <a:txBody>
                    <a:bodyPr/>
                    <a:lstStyle/>
                    <a:p>
                      <a:pP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Unità infermieristica aziendale</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1.580.000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53.973,5</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56295280"/>
                  </a:ext>
                </a:extLst>
              </a:tr>
              <a:tr h="294632">
                <a:tc>
                  <a:txBody>
                    <a:bodyPr/>
                    <a:lstStyle/>
                    <a:p>
                      <a:pPr>
                        <a:spcAft>
                          <a:spcPts val="0"/>
                        </a:spcAft>
                      </a:pPr>
                      <a:r>
                        <a:rPr lang="it-IT" sz="1800">
                          <a:solidFill>
                            <a:srgbClr val="000000"/>
                          </a:solidFill>
                          <a:effectLst/>
                          <a:latin typeface="Arial" panose="020B0604020202020204" pitchFamily="34" charset="0"/>
                          <a:ea typeface="Verdana" charset="0"/>
                          <a:cs typeface="Arial" panose="020B0604020202020204" pitchFamily="34" charset="0"/>
                        </a:rPr>
                        <a:t>Direzione san./SITRA</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190.000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it-IT" sz="1800" dirty="0">
                          <a:solidFill>
                            <a:srgbClr val="000000"/>
                          </a:solidFill>
                          <a:effectLst/>
                          <a:latin typeface="Arial" panose="020B0604020202020204" pitchFamily="34" charset="0"/>
                          <a:ea typeface="Verdana" charset="0"/>
                          <a:cs typeface="Arial" panose="020B0604020202020204" pitchFamily="34" charset="0"/>
                        </a:rPr>
                        <a:t>6.622,5</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2513488"/>
                  </a:ext>
                </a:extLst>
              </a:tr>
              <a:tr h="432127">
                <a:tc>
                  <a:txBody>
                    <a:bodyPr/>
                    <a:lstStyle/>
                    <a:p>
                      <a:pPr>
                        <a:spcAft>
                          <a:spcPts val="0"/>
                        </a:spcAft>
                      </a:pPr>
                      <a:r>
                        <a:rPr lang="it-IT" sz="1800" i="1">
                          <a:solidFill>
                            <a:srgbClr val="000000"/>
                          </a:solidFill>
                          <a:effectLst/>
                          <a:latin typeface="Arial" panose="020B0604020202020204" pitchFamily="34" charset="0"/>
                          <a:ea typeface="Verdana" charset="0"/>
                          <a:cs typeface="Arial" panose="020B0604020202020204" pitchFamily="34" charset="0"/>
                        </a:rPr>
                        <a:t> </a:t>
                      </a:r>
                      <a:endParaRPr lang="it-IT" sz="1800">
                        <a:effectLst/>
                        <a:latin typeface="Arial" panose="020B0604020202020204" pitchFamily="34" charset="0"/>
                        <a:ea typeface="Verdana" charset="0"/>
                        <a:cs typeface="Arial" panose="020B0604020202020204" pitchFamily="34" charset="0"/>
                      </a:endParaRPr>
                    </a:p>
                    <a:p>
                      <a:pPr>
                        <a:spcAft>
                          <a:spcPts val="0"/>
                        </a:spcAft>
                      </a:pPr>
                      <a:r>
                        <a:rPr lang="it-IT" sz="1800" i="1">
                          <a:solidFill>
                            <a:srgbClr val="000000"/>
                          </a:solidFill>
                          <a:effectLst/>
                          <a:latin typeface="Arial" panose="020B0604020202020204" pitchFamily="34" charset="0"/>
                          <a:ea typeface="Verdana" charset="0"/>
                          <a:cs typeface="Arial" panose="020B0604020202020204" pitchFamily="34" charset="0"/>
                        </a:rPr>
                        <a:t>TOTALE AZIENDA</a:t>
                      </a:r>
                      <a:endParaRPr lang="it-IT" sz="180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8.000.000</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 </a:t>
                      </a:r>
                      <a:endParaRPr lang="it-IT" sz="1800" dirty="0">
                        <a:effectLst/>
                        <a:latin typeface="Arial" panose="020B0604020202020204" pitchFamily="34" charset="0"/>
                        <a:ea typeface="Verdana" charset="0"/>
                        <a:cs typeface="Arial" panose="020B0604020202020204" pitchFamily="34" charset="0"/>
                      </a:endParaRPr>
                    </a:p>
                    <a:p>
                      <a:pPr algn="r">
                        <a:spcAft>
                          <a:spcPts val="0"/>
                        </a:spcAft>
                      </a:pPr>
                      <a:r>
                        <a:rPr lang="it-IT" sz="1800" i="1" dirty="0">
                          <a:solidFill>
                            <a:srgbClr val="000000"/>
                          </a:solidFill>
                          <a:effectLst/>
                          <a:latin typeface="Arial" panose="020B0604020202020204" pitchFamily="34" charset="0"/>
                          <a:ea typeface="Verdana" charset="0"/>
                          <a:cs typeface="Arial" panose="020B0604020202020204" pitchFamily="34" charset="0"/>
                        </a:rPr>
                        <a:t>264.900,7</a:t>
                      </a:r>
                      <a:endParaRPr lang="it-IT" sz="1800" dirty="0">
                        <a:effectLst/>
                        <a:latin typeface="Arial" panose="020B0604020202020204" pitchFamily="34" charset="0"/>
                        <a:ea typeface="Verdana" charset="0"/>
                        <a:cs typeface="Arial" panose="020B06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6477425"/>
                  </a:ext>
                </a:extLst>
              </a:tr>
            </a:tbl>
          </a:graphicData>
        </a:graphic>
      </p:graphicFrame>
      <p:sp>
        <p:nvSpPr>
          <p:cNvPr id="4" name="CasellaDiTesto 3">
            <a:extLst>
              <a:ext uri="{FF2B5EF4-FFF2-40B4-BE49-F238E27FC236}">
                <a16:creationId xmlns:a16="http://schemas.microsoft.com/office/drawing/2014/main" id="{5920EA92-52E6-E99C-20C5-549E99D967D5}"/>
              </a:ext>
            </a:extLst>
          </p:cNvPr>
          <p:cNvSpPr txBox="1"/>
          <p:nvPr/>
        </p:nvSpPr>
        <p:spPr>
          <a:xfrm>
            <a:off x="423842" y="839111"/>
            <a:ext cx="11188399" cy="477054"/>
          </a:xfrm>
          <a:prstGeom prst="rect">
            <a:avLst/>
          </a:prstGeom>
          <a:noFill/>
        </p:spPr>
        <p:txBody>
          <a:bodyPr wrap="square">
            <a:spAutoFit/>
          </a:bodyPr>
          <a:lstStyle/>
          <a:p>
            <a:pPr algn="ctr"/>
            <a:r>
              <a:rPr lang="it-IT" sz="2500" b="1" dirty="0">
                <a:latin typeface="Arial" panose="020B0604020202020204" pitchFamily="34" charset="0"/>
                <a:ea typeface="Arial Narrow" charset="0"/>
                <a:cs typeface="Arial" panose="020B0604020202020204" pitchFamily="34" charset="0"/>
              </a:rPr>
              <a:t>Esempio di passaggio dalla spesa ai costi</a:t>
            </a:r>
          </a:p>
        </p:txBody>
      </p:sp>
      <p:sp>
        <p:nvSpPr>
          <p:cNvPr id="8" name="CasellaDiTesto 7">
            <a:extLst>
              <a:ext uri="{FF2B5EF4-FFF2-40B4-BE49-F238E27FC236}">
                <a16:creationId xmlns:a16="http://schemas.microsoft.com/office/drawing/2014/main" id="{C9AB5BA1-1B8F-BFFF-1E80-E171D2DDF2AF}"/>
              </a:ext>
            </a:extLst>
          </p:cNvPr>
          <p:cNvSpPr txBox="1"/>
          <p:nvPr/>
        </p:nvSpPr>
        <p:spPr>
          <a:xfrm>
            <a:off x="423841" y="6099602"/>
            <a:ext cx="11188399" cy="584775"/>
          </a:xfrm>
          <a:prstGeom prst="rect">
            <a:avLst/>
          </a:prstGeom>
          <a:noFill/>
        </p:spPr>
        <p:txBody>
          <a:bodyPr wrap="square">
            <a:spAutoFit/>
          </a:bodyPr>
          <a:lstStyle/>
          <a:p>
            <a:pPr algn="just"/>
            <a:r>
              <a:rPr lang="it-IT" sz="1600" dirty="0">
                <a:latin typeface="Arial" panose="020B0604020202020204" pitchFamily="34" charset="0"/>
                <a:ea typeface="Arial Narrow" charset="0"/>
                <a:cs typeface="Arial" panose="020B0604020202020204" pitchFamily="34" charset="0"/>
              </a:rPr>
              <a:t>N.B.: è importante disporre delle ore del personale per centro di costo e della relativa spesa aziendale; gli importi di spesa del personale per ogni centro aziendale non sono necessari per determinare i costi del personale per ogni unità aziendale</a:t>
            </a:r>
          </a:p>
        </p:txBody>
      </p:sp>
    </p:spTree>
    <p:extLst>
      <p:ext uri="{BB962C8B-B14F-4D97-AF65-F5344CB8AC3E}">
        <p14:creationId xmlns:p14="http://schemas.microsoft.com/office/powerpoint/2010/main" val="287999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42" name="Rettangolo 21"/>
          <p:cNvSpPr>
            <a:spLocks noChangeArrowheads="1"/>
          </p:cNvSpPr>
          <p:nvPr/>
        </p:nvSpPr>
        <p:spPr bwMode="auto">
          <a:xfrm>
            <a:off x="422031" y="228877"/>
            <a:ext cx="93779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just" eaLnBrk="1" hangingPunct="1">
              <a:buFont typeface="Arial" charset="0"/>
              <a:buNone/>
            </a:pPr>
            <a:r>
              <a:rPr lang="it-IT" altLang="it-IT" sz="3600" b="1" i="1" u="sng" dirty="0">
                <a:solidFill>
                  <a:srgbClr val="AB191F"/>
                </a:solidFill>
                <a:latin typeface="Arial Narrow" panose="020B0604020202020204" pitchFamily="34" charset="0"/>
                <a:cs typeface="Arial Narrow" panose="020B0604020202020204" pitchFamily="34" charset="0"/>
              </a:rPr>
              <a:t>Clinical </a:t>
            </a:r>
            <a:r>
              <a:rPr lang="it-IT" altLang="it-IT" sz="3600" b="1" i="1" u="sng" dirty="0" err="1">
                <a:solidFill>
                  <a:srgbClr val="AB191F"/>
                </a:solidFill>
                <a:latin typeface="Arial Narrow" panose="020B0604020202020204" pitchFamily="34" charset="0"/>
                <a:cs typeface="Arial Narrow" panose="020B0604020202020204" pitchFamily="34" charset="0"/>
              </a:rPr>
              <a:t>Costing</a:t>
            </a:r>
            <a:r>
              <a:rPr lang="it-IT" altLang="it-IT" sz="3600" b="1" i="1" u="sng" dirty="0">
                <a:solidFill>
                  <a:srgbClr val="AB191F"/>
                </a:solidFill>
                <a:latin typeface="Arial Narrow" panose="020B0604020202020204" pitchFamily="34" charset="0"/>
                <a:cs typeface="Arial Narrow" panose="020B0604020202020204" pitchFamily="34" charset="0"/>
              </a:rPr>
              <a:t>: definizione e storia</a:t>
            </a:r>
          </a:p>
        </p:txBody>
      </p:sp>
      <p:sp>
        <p:nvSpPr>
          <p:cNvPr id="2" name="Rettangolo 1">
            <a:extLst>
              <a:ext uri="{FF2B5EF4-FFF2-40B4-BE49-F238E27FC236}">
                <a16:creationId xmlns:a16="http://schemas.microsoft.com/office/drawing/2014/main" id="{66FE30C3-C4AF-6B46-8F94-DF3B54C0C55D}"/>
              </a:ext>
            </a:extLst>
          </p:cNvPr>
          <p:cNvSpPr/>
          <p:nvPr/>
        </p:nvSpPr>
        <p:spPr>
          <a:xfrm>
            <a:off x="422031" y="1061825"/>
            <a:ext cx="11377246" cy="1200329"/>
          </a:xfrm>
          <a:prstGeom prst="rect">
            <a:avLst/>
          </a:prstGeom>
        </p:spPr>
        <p:txBody>
          <a:bodyPr wrap="square">
            <a:spAutoFit/>
          </a:bodyPr>
          <a:lstStyle/>
          <a:p>
            <a:pPr algn="just"/>
            <a:r>
              <a:rPr lang="it-IT" sz="2400" dirty="0">
                <a:latin typeface="Arial" panose="020B0604020202020204" pitchFamily="34" charset="0"/>
                <a:ea typeface="DengXian" panose="02010600030101010101" pitchFamily="2" charset="-122"/>
                <a:cs typeface="Arial" panose="020B0604020202020204" pitchFamily="34" charset="0"/>
              </a:rPr>
              <a:t>Dal 2011, con le conferenze di Brisbane (</a:t>
            </a:r>
            <a:r>
              <a:rPr lang="it-IT" sz="2400" i="1" dirty="0">
                <a:latin typeface="Arial" panose="020B0604020202020204" pitchFamily="34" charset="0"/>
                <a:ea typeface="DengXian" panose="02010600030101010101" pitchFamily="2" charset="-122"/>
                <a:cs typeface="Arial" panose="020B0604020202020204" pitchFamily="34" charset="0"/>
              </a:rPr>
              <a:t>Hospital </a:t>
            </a:r>
            <a:r>
              <a:rPr lang="it-IT" sz="2400" i="1" dirty="0" err="1">
                <a:latin typeface="Arial" panose="020B0604020202020204" pitchFamily="34" charset="0"/>
                <a:ea typeface="DengXian" panose="02010600030101010101" pitchFamily="2" charset="-122"/>
                <a:cs typeface="Arial" panose="020B0604020202020204" pitchFamily="34" charset="0"/>
              </a:rPr>
              <a:t>Patient</a:t>
            </a:r>
            <a:r>
              <a:rPr lang="it-IT" sz="2400" i="1" dirty="0">
                <a:latin typeface="Arial" panose="020B0604020202020204" pitchFamily="34" charset="0"/>
                <a:ea typeface="DengXian" panose="02010600030101010101" pitchFamily="2" charset="-122"/>
                <a:cs typeface="Arial" panose="020B0604020202020204" pitchFamily="34" charset="0"/>
              </a:rPr>
              <a:t> </a:t>
            </a:r>
            <a:r>
              <a:rPr lang="it-IT" sz="2400" i="1" dirty="0" err="1">
                <a:latin typeface="Arial" panose="020B0604020202020204" pitchFamily="34" charset="0"/>
                <a:ea typeface="DengXian" panose="02010600030101010101" pitchFamily="2" charset="-122"/>
                <a:cs typeface="Arial" panose="020B0604020202020204" pitchFamily="34" charset="0"/>
              </a:rPr>
              <a:t>Costing</a:t>
            </a:r>
            <a:r>
              <a:rPr lang="it-IT" sz="2400" dirty="0">
                <a:latin typeface="Arial" panose="020B0604020202020204" pitchFamily="34" charset="0"/>
                <a:ea typeface="DengXian" panose="02010600030101010101" pitchFamily="2" charset="-122"/>
                <a:cs typeface="Arial" panose="020B0604020202020204" pitchFamily="34" charset="0"/>
              </a:rPr>
              <a:t>) e Montréal (</a:t>
            </a:r>
            <a:r>
              <a:rPr lang="it-IT" sz="2400" i="1" dirty="0" err="1">
                <a:latin typeface="Arial" panose="020B0604020202020204" pitchFamily="34" charset="0"/>
                <a:ea typeface="DengXian" panose="02010600030101010101" pitchFamily="2" charset="-122"/>
                <a:cs typeface="Arial" panose="020B0604020202020204" pitchFamily="34" charset="0"/>
              </a:rPr>
              <a:t>Each</a:t>
            </a:r>
            <a:r>
              <a:rPr lang="it-IT" sz="2400" i="1" dirty="0">
                <a:latin typeface="Arial" panose="020B0604020202020204" pitchFamily="34" charset="0"/>
                <a:ea typeface="DengXian" panose="02010600030101010101" pitchFamily="2" charset="-122"/>
                <a:cs typeface="Arial" panose="020B0604020202020204" pitchFamily="34" charset="0"/>
              </a:rPr>
              <a:t> </a:t>
            </a:r>
            <a:r>
              <a:rPr lang="it-IT" sz="2400" i="1" dirty="0" err="1">
                <a:latin typeface="Arial" panose="020B0604020202020204" pitchFamily="34" charset="0"/>
                <a:ea typeface="DengXian" panose="02010600030101010101" pitchFamily="2" charset="-122"/>
                <a:cs typeface="Arial" panose="020B0604020202020204" pitchFamily="34" charset="0"/>
              </a:rPr>
              <a:t>Patient</a:t>
            </a:r>
            <a:r>
              <a:rPr lang="it-IT" sz="2400" i="1" dirty="0">
                <a:latin typeface="Arial" panose="020B0604020202020204" pitchFamily="34" charset="0"/>
                <a:ea typeface="DengXian" panose="02010600030101010101" pitchFamily="2" charset="-122"/>
                <a:cs typeface="Arial" panose="020B0604020202020204" pitchFamily="34" charset="0"/>
              </a:rPr>
              <a:t> </a:t>
            </a:r>
            <a:r>
              <a:rPr lang="it-IT" sz="2400" i="1" dirty="0" err="1">
                <a:latin typeface="Arial" panose="020B0604020202020204" pitchFamily="34" charset="0"/>
                <a:ea typeface="DengXian" panose="02010600030101010101" pitchFamily="2" charset="-122"/>
                <a:cs typeface="Arial" panose="020B0604020202020204" pitchFamily="34" charset="0"/>
              </a:rPr>
              <a:t>Counts</a:t>
            </a:r>
            <a:r>
              <a:rPr lang="it-IT" sz="2400" dirty="0">
                <a:latin typeface="Arial" panose="020B0604020202020204" pitchFamily="34" charset="0"/>
                <a:ea typeface="DengXian" panose="02010600030101010101" pitchFamily="2" charset="-122"/>
                <a:cs typeface="Arial" panose="020B0604020202020204" pitchFamily="34" charset="0"/>
              </a:rPr>
              <a:t>), il Clinical </a:t>
            </a:r>
            <a:r>
              <a:rPr lang="it-IT" sz="2400" dirty="0" err="1">
                <a:latin typeface="Arial" panose="020B0604020202020204" pitchFamily="34" charset="0"/>
                <a:ea typeface="DengXian" panose="02010600030101010101" pitchFamily="2" charset="-122"/>
                <a:cs typeface="Arial" panose="020B0604020202020204" pitchFamily="34" charset="0"/>
              </a:rPr>
              <a:t>Costing</a:t>
            </a:r>
            <a:r>
              <a:rPr lang="it-IT" sz="2400" dirty="0">
                <a:latin typeface="Arial" panose="020B0604020202020204" pitchFamily="34" charset="0"/>
                <a:ea typeface="DengXian" panose="02010600030101010101" pitchFamily="2" charset="-122"/>
                <a:cs typeface="Arial" panose="020B0604020202020204" pitchFamily="34" charset="0"/>
              </a:rPr>
              <a:t> è divenuto il metodo di riferimento internazionale per la determinazione e la valutazione della gestione in Sanità. </a:t>
            </a:r>
          </a:p>
        </p:txBody>
      </p:sp>
      <p:pic>
        <p:nvPicPr>
          <p:cNvPr id="4" name="Immagine 3" descr="Schermata 2014-06-11 a 14.09.15.png">
            <a:extLst>
              <a:ext uri="{FF2B5EF4-FFF2-40B4-BE49-F238E27FC236}">
                <a16:creationId xmlns:a16="http://schemas.microsoft.com/office/drawing/2014/main" id="{6472A1FF-C2A9-194B-AF8F-CA8D924380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38192" y="2314914"/>
            <a:ext cx="4865502" cy="446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4" descr="Schermata 2014-06-11 a 14.15.28.png">
            <a:extLst>
              <a:ext uri="{FF2B5EF4-FFF2-40B4-BE49-F238E27FC236}">
                <a16:creationId xmlns:a16="http://schemas.microsoft.com/office/drawing/2014/main" id="{3393E01D-81FE-C148-B8BD-559A58D1D8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735" y="2314914"/>
            <a:ext cx="4513048" cy="446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magine 2">
            <a:extLst>
              <a:ext uri="{FF2B5EF4-FFF2-40B4-BE49-F238E27FC236}">
                <a16:creationId xmlns:a16="http://schemas.microsoft.com/office/drawing/2014/main" id="{725A02C0-792B-85D0-50B4-AF438ED4D89F}"/>
              </a:ext>
            </a:extLst>
          </p:cNvPr>
          <p:cNvPicPr>
            <a:picLocks noChangeAspect="1"/>
          </p:cNvPicPr>
          <p:nvPr/>
        </p:nvPicPr>
        <p:blipFill>
          <a:blip r:embed="rId5"/>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138649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119337" y="260649"/>
            <a:ext cx="9874408" cy="646331"/>
          </a:xfrm>
          <a:prstGeom prst="rect">
            <a:avLst/>
          </a:prstGeom>
        </p:spPr>
        <p:txBody>
          <a:bodyPr wrap="square">
            <a:spAutoFit/>
          </a:bodyPr>
          <a:lstStyle/>
          <a:p>
            <a:pPr algn="just"/>
            <a:r>
              <a:rPr lang="it-IT" sz="3600" b="1" i="1" u="sng" dirty="0">
                <a:solidFill>
                  <a:srgbClr val="C00000"/>
                </a:solidFill>
                <a:latin typeface="Arial" panose="020B0604020202020204" pitchFamily="34" charset="0"/>
                <a:ea typeface="Arial Narrow" charset="0"/>
                <a:cs typeface="Arial" panose="020B0604020202020204" pitchFamily="34" charset="0"/>
              </a:rPr>
              <a:t>4-i centri gestionali</a:t>
            </a:r>
          </a:p>
        </p:txBody>
      </p:sp>
      <p:sp>
        <p:nvSpPr>
          <p:cNvPr id="2" name="Rettangolo 1">
            <a:extLst>
              <a:ext uri="{FF2B5EF4-FFF2-40B4-BE49-F238E27FC236}">
                <a16:creationId xmlns:a16="http://schemas.microsoft.com/office/drawing/2014/main" id="{710DFD55-0683-D54E-B471-30865C624F64}"/>
              </a:ext>
            </a:extLst>
          </p:cNvPr>
          <p:cNvSpPr/>
          <p:nvPr/>
        </p:nvSpPr>
        <p:spPr>
          <a:xfrm>
            <a:off x="119336" y="1020104"/>
            <a:ext cx="11890619" cy="1292662"/>
          </a:xfrm>
          <a:prstGeom prst="rect">
            <a:avLst/>
          </a:prstGeom>
        </p:spPr>
        <p:txBody>
          <a:bodyPr wrap="square">
            <a:spAutoFit/>
          </a:bodyPr>
          <a:lstStyle/>
          <a:p>
            <a:pPr algn="just"/>
            <a:r>
              <a:rPr lang="it-IT" sz="2600" dirty="0">
                <a:latin typeface="Arial" panose="020B0604020202020204" pitchFamily="34" charset="0"/>
                <a:ea typeface="Times New Roman" panose="02020603050405020304" pitchFamily="18" charset="0"/>
                <a:cs typeface="Arial" panose="020B0604020202020204" pitchFamily="34" charset="0"/>
              </a:rPr>
              <a:t>Tale fase punta ad allocare i costi dei:</a:t>
            </a:r>
          </a:p>
          <a:p>
            <a:pPr algn="just"/>
            <a:r>
              <a:rPr lang="it-IT" sz="2600" dirty="0">
                <a:latin typeface="Arial" panose="020B0604020202020204" pitchFamily="34" charset="0"/>
                <a:ea typeface="Times New Roman" panose="02020603050405020304" pitchFamily="18" charset="0"/>
                <a:cs typeface="Arial" panose="020B0604020202020204" pitchFamily="34" charset="0"/>
              </a:rPr>
              <a:t>-centri intermedi e dei centri ausiliari ai centri operativi/di supporto;</a:t>
            </a:r>
          </a:p>
          <a:p>
            <a:pPr algn="just"/>
            <a:r>
              <a:rPr lang="it-IT" sz="2600" dirty="0">
                <a:latin typeface="Arial" panose="020B0604020202020204" pitchFamily="34" charset="0"/>
                <a:cs typeface="Arial" panose="020B0604020202020204" pitchFamily="34" charset="0"/>
              </a:rPr>
              <a:t>-centri operativi che forniscono risorse ad altri centri operativi.</a:t>
            </a:r>
          </a:p>
        </p:txBody>
      </p:sp>
      <p:sp>
        <p:nvSpPr>
          <p:cNvPr id="8" name="CasellaDiTesto 7">
            <a:extLst>
              <a:ext uri="{FF2B5EF4-FFF2-40B4-BE49-F238E27FC236}">
                <a16:creationId xmlns:a16="http://schemas.microsoft.com/office/drawing/2014/main" id="{89EDC503-2060-4D04-8B4E-4573DDD1CE64}"/>
              </a:ext>
            </a:extLst>
          </p:cNvPr>
          <p:cNvSpPr txBox="1"/>
          <p:nvPr/>
        </p:nvSpPr>
        <p:spPr>
          <a:xfrm>
            <a:off x="119334" y="2820002"/>
            <a:ext cx="11890619" cy="1692771"/>
          </a:xfrm>
          <a:prstGeom prst="rect">
            <a:avLst/>
          </a:prstGeom>
          <a:noFill/>
        </p:spPr>
        <p:txBody>
          <a:bodyPr wrap="square">
            <a:spAutoFit/>
          </a:bodyPr>
          <a:lstStyle/>
          <a:p>
            <a:pPr algn="just"/>
            <a:r>
              <a:rPr lang="it-IT" sz="2600" dirty="0">
                <a:latin typeface="Arial" panose="020B0604020202020204" pitchFamily="34" charset="0"/>
                <a:cs typeface="Arial" panose="020B0604020202020204" pitchFamily="34" charset="0"/>
              </a:rPr>
              <a:t>In tal modo si hanno solo due categorie di centri:</a:t>
            </a:r>
          </a:p>
          <a:p>
            <a:pPr algn="just"/>
            <a:r>
              <a:rPr lang="it-IT" sz="2600" dirty="0">
                <a:latin typeface="Arial" panose="020B0604020202020204" pitchFamily="34" charset="0"/>
                <a:cs typeface="Arial" panose="020B0604020202020204" pitchFamily="34" charset="0"/>
              </a:rPr>
              <a:t>-centri gestionali (centri operativi comprensivi delle risorse provenienti dai centri intermedi e ausiliari);</a:t>
            </a:r>
          </a:p>
          <a:p>
            <a:pPr algn="just"/>
            <a:r>
              <a:rPr lang="it-IT" sz="2600" dirty="0">
                <a:latin typeface="Arial" panose="020B0604020202020204" pitchFamily="34" charset="0"/>
                <a:cs typeface="Arial" panose="020B0604020202020204" pitchFamily="34" charset="0"/>
              </a:rPr>
              <a:t>-centri di supporto aziendali</a:t>
            </a:r>
          </a:p>
        </p:txBody>
      </p:sp>
      <p:pic>
        <p:nvPicPr>
          <p:cNvPr id="3" name="Immagine 2">
            <a:extLst>
              <a:ext uri="{FF2B5EF4-FFF2-40B4-BE49-F238E27FC236}">
                <a16:creationId xmlns:a16="http://schemas.microsoft.com/office/drawing/2014/main" id="{D600858B-9FA1-A325-B92D-B77E58F4B7EC}"/>
              </a:ext>
            </a:extLst>
          </p:cNvPr>
          <p:cNvPicPr>
            <a:picLocks noChangeAspect="1"/>
          </p:cNvPicPr>
          <p:nvPr/>
        </p:nvPicPr>
        <p:blipFill>
          <a:blip r:embed="rId3"/>
          <a:stretch>
            <a:fillRect/>
          </a:stretch>
        </p:blipFill>
        <p:spPr>
          <a:xfrm>
            <a:off x="9993745" y="146051"/>
            <a:ext cx="2016211" cy="863014"/>
          </a:xfrm>
          <a:prstGeom prst="rect">
            <a:avLst/>
          </a:prstGeom>
        </p:spPr>
      </p:pic>
      <p:sp>
        <p:nvSpPr>
          <p:cNvPr id="5" name="CasellaDiTesto 4">
            <a:extLst>
              <a:ext uri="{FF2B5EF4-FFF2-40B4-BE49-F238E27FC236}">
                <a16:creationId xmlns:a16="http://schemas.microsoft.com/office/drawing/2014/main" id="{7356F50E-A6FE-7B62-ECF1-FD4D729C36DA}"/>
              </a:ext>
            </a:extLst>
          </p:cNvPr>
          <p:cNvSpPr txBox="1"/>
          <p:nvPr/>
        </p:nvSpPr>
        <p:spPr>
          <a:xfrm>
            <a:off x="204571" y="4904580"/>
            <a:ext cx="11720146" cy="1692771"/>
          </a:xfrm>
          <a:prstGeom prst="rect">
            <a:avLst/>
          </a:prstGeom>
          <a:noFill/>
        </p:spPr>
        <p:txBody>
          <a:bodyPr wrap="square">
            <a:spAutoFit/>
          </a:bodyPr>
          <a:lstStyle/>
          <a:p>
            <a:pPr algn="just"/>
            <a:r>
              <a:rPr lang="it-IT" sz="2600" dirty="0">
                <a:latin typeface="Arial" panose="020B0604020202020204" pitchFamily="34" charset="0"/>
                <a:cs typeface="Arial" panose="020B0604020202020204" pitchFamily="34" charset="0"/>
              </a:rPr>
              <a:t>Per determinare i centri gestionali bisogna:</a:t>
            </a:r>
          </a:p>
          <a:p>
            <a:pPr algn="just"/>
            <a:r>
              <a:rPr lang="it-IT" sz="2600" dirty="0">
                <a:latin typeface="Arial" panose="020B0604020202020204" pitchFamily="34" charset="0"/>
                <a:cs typeface="Arial" panose="020B0604020202020204" pitchFamily="34" charset="0"/>
              </a:rPr>
              <a:t>a)differenziare i centri tra esclusivi e non esclusivi;</a:t>
            </a:r>
          </a:p>
          <a:p>
            <a:pPr algn="just"/>
            <a:r>
              <a:rPr lang="it-IT" sz="2600" dirty="0">
                <a:latin typeface="Arial" panose="020B0604020202020204" pitchFamily="34" charset="0"/>
                <a:cs typeface="Arial" panose="020B0604020202020204" pitchFamily="34" charset="0"/>
              </a:rPr>
              <a:t>b)precisare i driver di ribaltamento;</a:t>
            </a:r>
          </a:p>
          <a:p>
            <a:pPr algn="just"/>
            <a:r>
              <a:rPr lang="it-IT" sz="2600" dirty="0">
                <a:latin typeface="Arial" panose="020B0604020202020204" pitchFamily="34" charset="0"/>
                <a:cs typeface="Arial" panose="020B0604020202020204" pitchFamily="34" charset="0"/>
              </a:rPr>
              <a:t>c)calcolare i costi (e </a:t>
            </a:r>
            <a:r>
              <a:rPr lang="it-IT" sz="2600" dirty="0" err="1">
                <a:latin typeface="Arial" panose="020B0604020202020204" pitchFamily="34" charset="0"/>
                <a:cs typeface="Arial" panose="020B0604020202020204" pitchFamily="34" charset="0"/>
              </a:rPr>
              <a:t>workload</a:t>
            </a:r>
            <a:r>
              <a:rPr lang="it-IT" sz="2600" dirty="0">
                <a:latin typeface="Arial" panose="020B0604020202020204" pitchFamily="34" charset="0"/>
                <a:cs typeface="Arial" panose="020B0604020202020204" pitchFamily="34" charset="0"/>
              </a:rPr>
              <a:t>) per centro</a:t>
            </a:r>
          </a:p>
        </p:txBody>
      </p:sp>
    </p:spTree>
    <p:extLst>
      <p:ext uri="{BB962C8B-B14F-4D97-AF65-F5344CB8AC3E}">
        <p14:creationId xmlns:p14="http://schemas.microsoft.com/office/powerpoint/2010/main" val="2967216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p:cNvSpPr>
          <p:nvPr/>
        </p:nvSpPr>
        <p:spPr bwMode="auto">
          <a:xfrm>
            <a:off x="269966" y="906980"/>
            <a:ext cx="11825318" cy="1836220"/>
          </a:xfrm>
          <a:prstGeom prst="rect">
            <a:avLst/>
          </a:prstGeom>
          <a:noFill/>
          <a:ln w="9525">
            <a:noFill/>
            <a:miter lim="800000"/>
            <a:headEnd/>
            <a:tailEnd/>
          </a:ln>
        </p:spPr>
        <p:txBody>
          <a:bodyPr anchor="ctr">
            <a:prstTxWarp prst="textNoShape">
              <a:avLst/>
            </a:prstTxWarp>
          </a:bodyPr>
          <a:lstStyle/>
          <a:p>
            <a:pPr algn="just"/>
            <a:r>
              <a:rPr lang="it-IT" sz="2200" b="1" dirty="0">
                <a:latin typeface="Arial" panose="020B0604020202020204" pitchFamily="34" charset="0"/>
                <a:ea typeface="Verdana" charset="0"/>
                <a:cs typeface="Arial" panose="020B0604020202020204" pitchFamily="34" charset="0"/>
              </a:rPr>
              <a:t>a)Differenziazione delle unità aziendali tra centri esclusivi e non esclusivi.</a:t>
            </a:r>
          </a:p>
          <a:p>
            <a:pPr algn="just"/>
            <a:endParaRPr lang="it-IT" dirty="0">
              <a:latin typeface="Arial" panose="020B0604020202020204" pitchFamily="34" charset="0"/>
              <a:ea typeface="Verdana" charset="0"/>
              <a:cs typeface="Arial" panose="020B0604020202020204" pitchFamily="34" charset="0"/>
            </a:endParaRPr>
          </a:p>
          <a:p>
            <a:pPr algn="just"/>
            <a:r>
              <a:rPr lang="it-IT" dirty="0">
                <a:latin typeface="Arial" panose="020B0604020202020204" pitchFamily="34" charset="0"/>
                <a:ea typeface="Verdana" charset="0"/>
                <a:cs typeface="Arial" panose="020B0604020202020204" pitchFamily="34" charset="0"/>
              </a:rPr>
              <a:t>I centri esclusivi sono centri le cui risorse sono utilizzate esclusivamente dal centro medesimo. I centri non esclusivi </a:t>
            </a:r>
            <a:r>
              <a:rPr lang="it-IT" i="1" dirty="0">
                <a:latin typeface="Arial" panose="020B0604020202020204" pitchFamily="34" charset="0"/>
                <a:ea typeface="Verdana" charset="0"/>
                <a:cs typeface="Arial" panose="020B0604020202020204" pitchFamily="34" charset="0"/>
              </a:rPr>
              <a:t>contengono</a:t>
            </a:r>
            <a:r>
              <a:rPr lang="it-IT" dirty="0">
                <a:latin typeface="Arial" panose="020B0604020202020204" pitchFamily="34" charset="0"/>
                <a:ea typeface="Verdana" charset="0"/>
                <a:cs typeface="Arial" panose="020B0604020202020204" pitchFamily="34" charset="0"/>
              </a:rPr>
              <a:t> risorse che vengono impiegate da altri centri per realizzare i propri output. Va fatto per ogni aggregazione di risorsa, quindi un centro può essere esclusivo per un dato aggregato di risorse e per un altro no. I centri intermedi e ausiliari sono ovviamente sempre centri non esclusivi</a:t>
            </a:r>
          </a:p>
        </p:txBody>
      </p:sp>
      <p:sp>
        <p:nvSpPr>
          <p:cNvPr id="4" name="Rettangolo 3">
            <a:extLst>
              <a:ext uri="{FF2B5EF4-FFF2-40B4-BE49-F238E27FC236}">
                <a16:creationId xmlns:a16="http://schemas.microsoft.com/office/drawing/2014/main" id="{04FA67EE-C8ED-DF2D-85A9-895EF16A124F}"/>
              </a:ext>
            </a:extLst>
          </p:cNvPr>
          <p:cNvSpPr/>
          <p:nvPr/>
        </p:nvSpPr>
        <p:spPr>
          <a:xfrm>
            <a:off x="182044" y="260649"/>
            <a:ext cx="9811701"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4-i centri gestionali</a:t>
            </a:r>
          </a:p>
        </p:txBody>
      </p:sp>
      <p:pic>
        <p:nvPicPr>
          <p:cNvPr id="5" name="Immagine 4">
            <a:extLst>
              <a:ext uri="{FF2B5EF4-FFF2-40B4-BE49-F238E27FC236}">
                <a16:creationId xmlns:a16="http://schemas.microsoft.com/office/drawing/2014/main" id="{3CE88CBB-B898-62D9-939A-CD0E055A48EB}"/>
              </a:ext>
            </a:extLst>
          </p:cNvPr>
          <p:cNvPicPr>
            <a:picLocks noChangeAspect="1"/>
          </p:cNvPicPr>
          <p:nvPr/>
        </p:nvPicPr>
        <p:blipFill>
          <a:blip r:embed="rId2"/>
          <a:stretch>
            <a:fillRect/>
          </a:stretch>
        </p:blipFill>
        <p:spPr>
          <a:xfrm>
            <a:off x="9993745" y="146051"/>
            <a:ext cx="2016211" cy="863014"/>
          </a:xfrm>
          <a:prstGeom prst="rect">
            <a:avLst/>
          </a:prstGeom>
        </p:spPr>
      </p:pic>
      <p:graphicFrame>
        <p:nvGraphicFramePr>
          <p:cNvPr id="6" name="Tabella 5">
            <a:extLst>
              <a:ext uri="{FF2B5EF4-FFF2-40B4-BE49-F238E27FC236}">
                <a16:creationId xmlns:a16="http://schemas.microsoft.com/office/drawing/2014/main" id="{B5DE9838-7DCD-B7E3-B8FB-ED0FD79E6B7A}"/>
              </a:ext>
            </a:extLst>
          </p:cNvPr>
          <p:cNvGraphicFramePr>
            <a:graphicFrameLocks noGrp="1"/>
          </p:cNvGraphicFramePr>
          <p:nvPr>
            <p:extLst>
              <p:ext uri="{D42A27DB-BD31-4B8C-83A1-F6EECF244321}">
                <p14:modId xmlns:p14="http://schemas.microsoft.com/office/powerpoint/2010/main" val="1749878090"/>
              </p:ext>
            </p:extLst>
          </p:nvPr>
        </p:nvGraphicFramePr>
        <p:xfrm>
          <a:off x="355294" y="2914166"/>
          <a:ext cx="11654662" cy="3529708"/>
        </p:xfrm>
        <a:graphic>
          <a:graphicData uri="http://schemas.openxmlformats.org/drawingml/2006/table">
            <a:tbl>
              <a:tblPr/>
              <a:tblGrid>
                <a:gridCol w="3668507">
                  <a:extLst>
                    <a:ext uri="{9D8B030D-6E8A-4147-A177-3AD203B41FA5}">
                      <a16:colId xmlns:a16="http://schemas.microsoft.com/office/drawing/2014/main" val="20000"/>
                    </a:ext>
                  </a:extLst>
                </a:gridCol>
                <a:gridCol w="7986155">
                  <a:extLst>
                    <a:ext uri="{9D8B030D-6E8A-4147-A177-3AD203B41FA5}">
                      <a16:colId xmlns:a16="http://schemas.microsoft.com/office/drawing/2014/main" val="20001"/>
                    </a:ext>
                  </a:extLst>
                </a:gridCol>
              </a:tblGrid>
              <a:tr h="327365">
                <a:tc>
                  <a:txBody>
                    <a:bodyPr/>
                    <a:lstStyle/>
                    <a:p>
                      <a:pPr algn="just">
                        <a:spcAft>
                          <a:spcPts val="0"/>
                        </a:spcAft>
                      </a:pPr>
                      <a:r>
                        <a:rPr lang="it-IT" sz="1700" i="1" dirty="0">
                          <a:solidFill>
                            <a:srgbClr val="000000"/>
                          </a:solidFill>
                          <a:effectLst/>
                          <a:latin typeface="Arial" panose="020B0604020202020204" pitchFamily="34" charset="0"/>
                          <a:ea typeface="Verdana" charset="0"/>
                          <a:cs typeface="Arial" panose="020B0604020202020204" pitchFamily="34" charset="0"/>
                        </a:rPr>
                        <a:t>Centri aziendali</a:t>
                      </a:r>
                      <a:endParaRPr lang="it-IT" sz="1700" dirty="0">
                        <a:effectLst/>
                        <a:latin typeface="Arial" panose="020B0604020202020204" pitchFamily="34" charset="0"/>
                        <a:ea typeface="Verdana" charset="0"/>
                        <a:cs typeface="Arial" panose="020B0604020202020204"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spcAft>
                          <a:spcPts val="0"/>
                        </a:spcAft>
                      </a:pPr>
                      <a:r>
                        <a:rPr lang="it-IT" sz="1700" i="1" dirty="0">
                          <a:solidFill>
                            <a:srgbClr val="000000"/>
                          </a:solidFill>
                          <a:effectLst/>
                          <a:latin typeface="Arial" panose="020B0604020202020204" pitchFamily="34" charset="0"/>
                          <a:ea typeface="Verdana" charset="0"/>
                          <a:cs typeface="Arial" panose="020B0604020202020204" pitchFamily="34" charset="0"/>
                        </a:rPr>
                        <a:t>Tipologia per il personale infermieristico</a:t>
                      </a:r>
                      <a:endParaRPr lang="it-IT" sz="1700" dirty="0">
                        <a:effectLst/>
                        <a:latin typeface="Arial" panose="020B0604020202020204" pitchFamily="34" charset="0"/>
                        <a:ea typeface="Verdana" charset="0"/>
                        <a:cs typeface="Arial" panose="020B0604020202020204"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52708">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Chirurgia I (C1)</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Esclusivo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52708">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Chirurgia II (C2)</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Esclusivo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52708">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Medicina I (M1)</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Esclusivo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91439">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Medicina II (M2)</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Non esclusivo (</a:t>
                      </a:r>
                      <a:r>
                        <a:rPr lang="it-IT" sz="1600" dirty="0">
                          <a:effectLst/>
                          <a:latin typeface="Arial" panose="020B0604020202020204" pitchFamily="34" charset="0"/>
                          <a:ea typeface="Verdana" charset="0"/>
                          <a:cs typeface="Arial" panose="020B0604020202020204" pitchFamily="34" charset="0"/>
                        </a:rPr>
                        <a:t>infermieri utilizzati per il proprio reparto e per Medicina I)</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252708">
                <a:tc>
                  <a:txBody>
                    <a:bodyPr/>
                    <a:lstStyle/>
                    <a:p>
                      <a:pPr>
                        <a:spcAft>
                          <a:spcPts val="0"/>
                        </a:spcAft>
                      </a:pPr>
                      <a:r>
                        <a:rPr lang="it-IT" sz="1700">
                          <a:effectLst/>
                          <a:latin typeface="Arial" panose="020B0604020202020204" pitchFamily="34" charset="0"/>
                          <a:ea typeface="Verdana" charset="0"/>
                          <a:cs typeface="Arial" panose="020B0604020202020204" pitchFamily="34" charset="0"/>
                        </a:rPr>
                        <a:t>Terapia intensiva (TI)</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Esclusivo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252708">
                <a:tc>
                  <a:txBody>
                    <a:bodyPr/>
                    <a:lstStyle/>
                    <a:p>
                      <a:pPr>
                        <a:spcAft>
                          <a:spcPts val="0"/>
                        </a:spcAft>
                      </a:pPr>
                      <a:r>
                        <a:rPr lang="it-IT" sz="1700">
                          <a:effectLst/>
                          <a:latin typeface="Arial" panose="020B0604020202020204" pitchFamily="34" charset="0"/>
                          <a:ea typeface="Verdana" charset="0"/>
                          <a:cs typeface="Arial" panose="020B0604020202020204" pitchFamily="34" charset="0"/>
                        </a:rPr>
                        <a:t>Blocco operatorio (BO)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Esclusivo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252708">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Laboratorio/radiologia (LR)</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Esclusivo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02455">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Poliambulatorio (PO)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Non esclusivo (</a:t>
                      </a:r>
                      <a:r>
                        <a:rPr lang="it-IT" sz="1600" dirty="0">
                          <a:effectLst/>
                          <a:latin typeface="Arial" panose="020B0604020202020204" pitchFamily="34" charset="0"/>
                          <a:ea typeface="Verdana" charset="0"/>
                          <a:cs typeface="Arial" panose="020B0604020202020204" pitchFamily="34" charset="0"/>
                        </a:rPr>
                        <a:t>infermieri utilizzati per il proprio reparto e per Chirurgia I)</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252708">
                <a:tc>
                  <a:txBody>
                    <a:bodyPr/>
                    <a:lstStyle/>
                    <a:p>
                      <a:pPr>
                        <a:spcAft>
                          <a:spcPts val="0"/>
                        </a:spcAft>
                      </a:pPr>
                      <a:r>
                        <a:rPr lang="it-IT" sz="1700">
                          <a:effectLst/>
                          <a:latin typeface="Arial" panose="020B0604020202020204" pitchFamily="34" charset="0"/>
                          <a:ea typeface="Verdana" charset="0"/>
                          <a:cs typeface="Arial" panose="020B0604020202020204" pitchFamily="34" charset="0"/>
                        </a:rPr>
                        <a:t>Pronto Soccorso (PS)</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Esclusivo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252708">
                <a:tc>
                  <a:txBody>
                    <a:bodyPr/>
                    <a:lstStyle/>
                    <a:p>
                      <a:pPr>
                        <a:spcAft>
                          <a:spcPts val="0"/>
                        </a:spcAft>
                      </a:pPr>
                      <a:r>
                        <a:rPr lang="it-IT" sz="1700">
                          <a:effectLst/>
                          <a:latin typeface="Arial" panose="020B0604020202020204" pitchFamily="34" charset="0"/>
                          <a:ea typeface="Verdana" charset="0"/>
                          <a:cs typeface="Arial" panose="020B0604020202020204" pitchFamily="34" charset="0"/>
                        </a:rPr>
                        <a:t>Assist. domiciliare (AD)</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Esclusivo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309088">
                <a:tc>
                  <a:txBody>
                    <a:bodyPr/>
                    <a:lstStyle/>
                    <a:p>
                      <a:pPr>
                        <a:spcAft>
                          <a:spcPts val="0"/>
                        </a:spcAft>
                      </a:pPr>
                      <a:r>
                        <a:rPr lang="it-IT" sz="1700">
                          <a:effectLst/>
                          <a:latin typeface="Arial" panose="020B0604020202020204" pitchFamily="34" charset="0"/>
                          <a:ea typeface="Verdana" charset="0"/>
                          <a:cs typeface="Arial" panose="020B0604020202020204" pitchFamily="34" charset="0"/>
                        </a:rPr>
                        <a:t>Unità infermieristica aziendale (UI)</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Non esclusivo (</a:t>
                      </a:r>
                      <a:r>
                        <a:rPr lang="it-IT" sz="1800" dirty="0">
                          <a:effectLst/>
                          <a:latin typeface="Arial" panose="020B0604020202020204" pitchFamily="34" charset="0"/>
                          <a:ea typeface="Verdana" charset="0"/>
                          <a:cs typeface="Arial" panose="020B0604020202020204" pitchFamily="34" charset="0"/>
                        </a:rPr>
                        <a:t>infermieri utilizzati </a:t>
                      </a:r>
                      <a:r>
                        <a:rPr lang="it-IT" sz="1700" dirty="0">
                          <a:effectLst/>
                          <a:latin typeface="Arial" panose="020B0604020202020204" pitchFamily="34" charset="0"/>
                          <a:ea typeface="Verdana" charset="0"/>
                          <a:cs typeface="Arial" panose="020B0604020202020204" pitchFamily="34" charset="0"/>
                        </a:rPr>
                        <a:t>per Chirurgia I, Chirurgia II e Medicina II)</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252708">
                <a:tc>
                  <a:txBody>
                    <a:bodyPr/>
                    <a:lstStyle/>
                    <a:p>
                      <a:pPr>
                        <a:spcAft>
                          <a:spcPts val="0"/>
                        </a:spcAft>
                      </a:pPr>
                      <a:r>
                        <a:rPr lang="it-IT" sz="1700">
                          <a:effectLst/>
                          <a:latin typeface="Arial" panose="020B0604020202020204" pitchFamily="34" charset="0"/>
                          <a:ea typeface="Verdana" charset="0"/>
                          <a:cs typeface="Arial" panose="020B0604020202020204" pitchFamily="34" charset="0"/>
                        </a:rPr>
                        <a:t>Direz. san./SITRA (DS)</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it-IT" sz="1700" dirty="0">
                          <a:effectLst/>
                          <a:latin typeface="Arial" panose="020B0604020202020204" pitchFamily="34" charset="0"/>
                          <a:ea typeface="Verdana" charset="0"/>
                          <a:cs typeface="Arial" panose="020B0604020202020204" pitchFamily="34" charset="0"/>
                        </a:rPr>
                        <a:t>Esclusivo</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8365972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p:cNvSpPr>
          <p:nvPr/>
        </p:nvSpPr>
        <p:spPr bwMode="auto">
          <a:xfrm>
            <a:off x="252380" y="1123663"/>
            <a:ext cx="11825318" cy="1294222"/>
          </a:xfrm>
          <a:prstGeom prst="rect">
            <a:avLst/>
          </a:prstGeom>
          <a:noFill/>
          <a:ln w="9525">
            <a:noFill/>
            <a:miter lim="800000"/>
            <a:headEnd/>
            <a:tailEnd/>
          </a:ln>
        </p:spPr>
        <p:txBody>
          <a:bodyPr anchor="ctr">
            <a:prstTxWarp prst="textNoShape">
              <a:avLst/>
            </a:prstTxWarp>
          </a:bodyPr>
          <a:lstStyle/>
          <a:p>
            <a:pPr algn="just"/>
            <a:r>
              <a:rPr lang="it-IT" sz="2400" b="1" dirty="0">
                <a:latin typeface="Arial" panose="020B0604020202020204" pitchFamily="34" charset="0"/>
                <a:ea typeface="Verdana" charset="0"/>
                <a:cs typeface="Arial" panose="020B0604020202020204" pitchFamily="34" charset="0"/>
              </a:rPr>
              <a:t>b)Individuazione e quantificazione dei driver gestionali.</a:t>
            </a:r>
          </a:p>
          <a:p>
            <a:pPr algn="just"/>
            <a:endParaRPr lang="it-IT" dirty="0">
              <a:latin typeface="Arial" panose="020B0604020202020204" pitchFamily="34" charset="0"/>
              <a:ea typeface="Verdana" charset="0"/>
              <a:cs typeface="Arial" panose="020B0604020202020204" pitchFamily="34" charset="0"/>
            </a:endParaRPr>
          </a:p>
          <a:p>
            <a:pPr algn="just"/>
            <a:r>
              <a:rPr lang="it-IT" sz="2200" dirty="0">
                <a:latin typeface="Arial" panose="020B0604020202020204" pitchFamily="34" charset="0"/>
                <a:ea typeface="Verdana" charset="0"/>
                <a:cs typeface="Arial" panose="020B0604020202020204" pitchFamily="34" charset="0"/>
              </a:rPr>
              <a:t>Precisare su quale base suddividere le risorse tra i centri utilizzatori (esempio: gg. ricovero; ore apertura attività; n° di prestazioni) e relativa quantificazione</a:t>
            </a:r>
          </a:p>
        </p:txBody>
      </p:sp>
      <p:sp>
        <p:nvSpPr>
          <p:cNvPr id="4" name="Rettangolo 3">
            <a:extLst>
              <a:ext uri="{FF2B5EF4-FFF2-40B4-BE49-F238E27FC236}">
                <a16:creationId xmlns:a16="http://schemas.microsoft.com/office/drawing/2014/main" id="{04FA67EE-C8ED-DF2D-85A9-895EF16A124F}"/>
              </a:ext>
            </a:extLst>
          </p:cNvPr>
          <p:cNvSpPr/>
          <p:nvPr/>
        </p:nvSpPr>
        <p:spPr>
          <a:xfrm>
            <a:off x="182044" y="260649"/>
            <a:ext cx="9811701"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4-i centri gestionali</a:t>
            </a:r>
          </a:p>
        </p:txBody>
      </p:sp>
      <p:pic>
        <p:nvPicPr>
          <p:cNvPr id="5" name="Immagine 4">
            <a:extLst>
              <a:ext uri="{FF2B5EF4-FFF2-40B4-BE49-F238E27FC236}">
                <a16:creationId xmlns:a16="http://schemas.microsoft.com/office/drawing/2014/main" id="{3CE88CBB-B898-62D9-939A-CD0E055A48EB}"/>
              </a:ext>
            </a:extLst>
          </p:cNvPr>
          <p:cNvPicPr>
            <a:picLocks noChangeAspect="1"/>
          </p:cNvPicPr>
          <p:nvPr/>
        </p:nvPicPr>
        <p:blipFill>
          <a:blip r:embed="rId2"/>
          <a:stretch>
            <a:fillRect/>
          </a:stretch>
        </p:blipFill>
        <p:spPr>
          <a:xfrm>
            <a:off x="9993745" y="146051"/>
            <a:ext cx="2016211" cy="863014"/>
          </a:xfrm>
          <a:prstGeom prst="rect">
            <a:avLst/>
          </a:prstGeom>
        </p:spPr>
      </p:pic>
      <p:graphicFrame>
        <p:nvGraphicFramePr>
          <p:cNvPr id="2" name="Tabella 6">
            <a:extLst>
              <a:ext uri="{FF2B5EF4-FFF2-40B4-BE49-F238E27FC236}">
                <a16:creationId xmlns:a16="http://schemas.microsoft.com/office/drawing/2014/main" id="{3B9F4C3E-AC13-E234-C0D0-BAEEB16D0980}"/>
              </a:ext>
            </a:extLst>
          </p:cNvPr>
          <p:cNvGraphicFramePr>
            <a:graphicFrameLocks noGrp="1"/>
          </p:cNvGraphicFramePr>
          <p:nvPr>
            <p:extLst>
              <p:ext uri="{D42A27DB-BD31-4B8C-83A1-F6EECF244321}">
                <p14:modId xmlns:p14="http://schemas.microsoft.com/office/powerpoint/2010/main" val="2051103543"/>
              </p:ext>
            </p:extLst>
          </p:nvPr>
        </p:nvGraphicFramePr>
        <p:xfrm>
          <a:off x="335085" y="2634568"/>
          <a:ext cx="11674872" cy="2865120"/>
        </p:xfrm>
        <a:graphic>
          <a:graphicData uri="http://schemas.openxmlformats.org/drawingml/2006/table">
            <a:tbl>
              <a:tblPr firstRow="1" bandRow="1">
                <a:tableStyleId>{5C22544A-7EE6-4342-B048-85BDC9FD1C3A}</a:tableStyleId>
              </a:tblPr>
              <a:tblGrid>
                <a:gridCol w="2759807">
                  <a:extLst>
                    <a:ext uri="{9D8B030D-6E8A-4147-A177-3AD203B41FA5}">
                      <a16:colId xmlns:a16="http://schemas.microsoft.com/office/drawing/2014/main" val="2302755307"/>
                    </a:ext>
                  </a:extLst>
                </a:gridCol>
                <a:gridCol w="2593731">
                  <a:extLst>
                    <a:ext uri="{9D8B030D-6E8A-4147-A177-3AD203B41FA5}">
                      <a16:colId xmlns:a16="http://schemas.microsoft.com/office/drawing/2014/main" val="2544353571"/>
                    </a:ext>
                  </a:extLst>
                </a:gridCol>
                <a:gridCol w="6321334">
                  <a:extLst>
                    <a:ext uri="{9D8B030D-6E8A-4147-A177-3AD203B41FA5}">
                      <a16:colId xmlns:a16="http://schemas.microsoft.com/office/drawing/2014/main" val="3704281443"/>
                    </a:ext>
                  </a:extLst>
                </a:gridCol>
              </a:tblGrid>
              <a:tr h="370840">
                <a:tc>
                  <a:txBody>
                    <a:bodyPr/>
                    <a:lstStyle/>
                    <a:p>
                      <a:r>
                        <a:rPr lang="it-IT" sz="2000" dirty="0">
                          <a:latin typeface="Arial" panose="020B0604020202020204" pitchFamily="34" charset="0"/>
                          <a:cs typeface="Arial" panose="020B0604020202020204" pitchFamily="34" charset="0"/>
                        </a:rPr>
                        <a:t>Centri non esclusivi</a:t>
                      </a:r>
                    </a:p>
                  </a:txBody>
                  <a:tcPr/>
                </a:tc>
                <a:tc>
                  <a:txBody>
                    <a:bodyPr/>
                    <a:lstStyle/>
                    <a:p>
                      <a:r>
                        <a:rPr lang="it-IT" sz="2000" dirty="0">
                          <a:latin typeface="Arial" panose="020B0604020202020204" pitchFamily="34" charset="0"/>
                          <a:cs typeface="Arial" panose="020B0604020202020204" pitchFamily="34" charset="0"/>
                        </a:rPr>
                        <a:t>Tipologia driver</a:t>
                      </a:r>
                    </a:p>
                  </a:txBody>
                  <a:tcPr/>
                </a:tc>
                <a:tc>
                  <a:txBody>
                    <a:bodyPr/>
                    <a:lstStyle/>
                    <a:p>
                      <a:r>
                        <a:rPr lang="it-IT" sz="2000" dirty="0">
                          <a:latin typeface="Arial" panose="020B0604020202020204" pitchFamily="34" charset="0"/>
                          <a:cs typeface="Arial" panose="020B0604020202020204" pitchFamily="34" charset="0"/>
                        </a:rPr>
                        <a:t>Quantificazione</a:t>
                      </a:r>
                    </a:p>
                  </a:txBody>
                  <a:tcPr/>
                </a:tc>
                <a:extLst>
                  <a:ext uri="{0D108BD9-81ED-4DB2-BD59-A6C34878D82A}">
                    <a16:rowId xmlns:a16="http://schemas.microsoft.com/office/drawing/2014/main" val="3436264877"/>
                  </a:ext>
                </a:extLst>
              </a:tr>
              <a:tr h="370840">
                <a:tc>
                  <a:txBody>
                    <a:bodyPr/>
                    <a:lstStyle/>
                    <a:p>
                      <a:r>
                        <a:rPr lang="it-IT" sz="2400" dirty="0">
                          <a:latin typeface="Arial" panose="020B0604020202020204" pitchFamily="34" charset="0"/>
                          <a:cs typeface="Arial" panose="020B0604020202020204" pitchFamily="34" charset="0"/>
                        </a:rPr>
                        <a:t>Medicina II (M1)</a:t>
                      </a:r>
                    </a:p>
                  </a:txBody>
                  <a:tcPr/>
                </a:tc>
                <a:tc>
                  <a:txBody>
                    <a:bodyPr/>
                    <a:lstStyle/>
                    <a:p>
                      <a:r>
                        <a:rPr lang="it-IT" sz="2400" dirty="0">
                          <a:latin typeface="Arial" panose="020B0604020202020204" pitchFamily="34" charset="0"/>
                          <a:cs typeface="Arial" panose="020B0604020202020204" pitchFamily="34" charset="0"/>
                        </a:rPr>
                        <a:t>GG. Ricovero pesate</a:t>
                      </a:r>
                    </a:p>
                  </a:txBody>
                  <a:tcPr/>
                </a:tc>
                <a:tc>
                  <a:txBody>
                    <a:bodyPr/>
                    <a:lstStyle/>
                    <a:p>
                      <a:pPr>
                        <a:spcAft>
                          <a:spcPts val="0"/>
                        </a:spcAft>
                      </a:pPr>
                      <a:r>
                        <a:rPr lang="it-IT" sz="2400" dirty="0">
                          <a:effectLst/>
                          <a:latin typeface="Arial" panose="020B0604020202020204" pitchFamily="34" charset="0"/>
                          <a:ea typeface="Verdana" charset="0"/>
                          <a:cs typeface="Arial" panose="020B0604020202020204" pitchFamily="34" charset="0"/>
                        </a:rPr>
                        <a:t>80% al proprio reparto; 20% a Medicina I</a:t>
                      </a:r>
                    </a:p>
                  </a:txBody>
                  <a:tcPr/>
                </a:tc>
                <a:extLst>
                  <a:ext uri="{0D108BD9-81ED-4DB2-BD59-A6C34878D82A}">
                    <a16:rowId xmlns:a16="http://schemas.microsoft.com/office/drawing/2014/main" val="549610316"/>
                  </a:ext>
                </a:extLst>
              </a:tr>
              <a:tr h="370840">
                <a:tc>
                  <a:txBody>
                    <a:bodyPr/>
                    <a:lstStyle/>
                    <a:p>
                      <a:r>
                        <a:rPr lang="it-IT" sz="2400" dirty="0">
                          <a:latin typeface="Arial" panose="020B0604020202020204" pitchFamily="34" charset="0"/>
                          <a:cs typeface="Arial" panose="020B0604020202020204" pitchFamily="34" charset="0"/>
                        </a:rPr>
                        <a:t>Poliambulatorio (PO)</a:t>
                      </a:r>
                    </a:p>
                  </a:txBody>
                  <a:tcPr/>
                </a:tc>
                <a:tc>
                  <a:txBody>
                    <a:bodyPr/>
                    <a:lstStyle/>
                    <a:p>
                      <a:r>
                        <a:rPr lang="it-IT" sz="2400" dirty="0">
                          <a:latin typeface="Arial" panose="020B0604020202020204" pitchFamily="34" charset="0"/>
                          <a:cs typeface="Arial" panose="020B0604020202020204" pitchFamily="34" charset="0"/>
                        </a:rPr>
                        <a:t>Ore/</a:t>
                      </a:r>
                    </a:p>
                    <a:p>
                      <a:r>
                        <a:rPr lang="it-IT" sz="2400" dirty="0">
                          <a:latin typeface="Arial" panose="020B0604020202020204" pitchFamily="34" charset="0"/>
                          <a:cs typeface="Arial" panose="020B0604020202020204" pitchFamily="34" charset="0"/>
                        </a:rPr>
                        <a:t>n° prestazioni</a:t>
                      </a:r>
                    </a:p>
                  </a:txBody>
                  <a:tcPr/>
                </a:tc>
                <a:tc>
                  <a:txBody>
                    <a:bodyPr/>
                    <a:lstStyle/>
                    <a:p>
                      <a:pPr>
                        <a:spcAft>
                          <a:spcPts val="0"/>
                        </a:spcAft>
                      </a:pPr>
                      <a:r>
                        <a:rPr lang="it-IT" sz="2400" dirty="0">
                          <a:effectLst/>
                          <a:latin typeface="Arial" panose="020B0604020202020204" pitchFamily="34" charset="0"/>
                          <a:ea typeface="Verdana" charset="0"/>
                          <a:cs typeface="Arial" panose="020B0604020202020204" pitchFamily="34" charset="0"/>
                        </a:rPr>
                        <a:t>90% al proprio reparto; 10% a Chirurgia I</a:t>
                      </a:r>
                    </a:p>
                  </a:txBody>
                  <a:tcPr/>
                </a:tc>
                <a:extLst>
                  <a:ext uri="{0D108BD9-81ED-4DB2-BD59-A6C34878D82A}">
                    <a16:rowId xmlns:a16="http://schemas.microsoft.com/office/drawing/2014/main" val="1247548281"/>
                  </a:ext>
                </a:extLst>
              </a:tr>
              <a:tr h="370840">
                <a:tc>
                  <a:txBody>
                    <a:bodyPr/>
                    <a:lstStyle/>
                    <a:p>
                      <a:r>
                        <a:rPr lang="it-IT" sz="2400" dirty="0">
                          <a:latin typeface="Arial" panose="020B0604020202020204" pitchFamily="34" charset="0"/>
                          <a:cs typeface="Arial" panose="020B0604020202020204" pitchFamily="34" charset="0"/>
                        </a:rPr>
                        <a:t>Unità inf. az.(UI)</a:t>
                      </a:r>
                    </a:p>
                  </a:txBody>
                  <a:tcPr/>
                </a:tc>
                <a:tc>
                  <a:txBody>
                    <a:bodyPr/>
                    <a:lstStyle/>
                    <a:p>
                      <a:r>
                        <a:rPr lang="it-IT" sz="2400" dirty="0">
                          <a:latin typeface="Arial" panose="020B0604020202020204" pitchFamily="34" charset="0"/>
                          <a:cs typeface="Arial" panose="020B0604020202020204" pitchFamily="34" charset="0"/>
                        </a:rPr>
                        <a:t>GG. ricovero</a:t>
                      </a:r>
                    </a:p>
                  </a:txBody>
                  <a:tcPr/>
                </a:tc>
                <a:tc>
                  <a:txBody>
                    <a:bodyPr/>
                    <a:lstStyle/>
                    <a:p>
                      <a:pPr>
                        <a:spcAft>
                          <a:spcPts val="0"/>
                        </a:spcAft>
                      </a:pPr>
                      <a:r>
                        <a:rPr lang="it-IT" sz="2400" dirty="0">
                          <a:effectLst/>
                          <a:latin typeface="Arial" panose="020B0604020202020204" pitchFamily="34" charset="0"/>
                          <a:ea typeface="Verdana" charset="0"/>
                          <a:cs typeface="Arial" panose="020B0604020202020204" pitchFamily="34" charset="0"/>
                        </a:rPr>
                        <a:t>40% Chirurgia I; 20% Chirurgia II;</a:t>
                      </a:r>
                    </a:p>
                    <a:p>
                      <a:pPr>
                        <a:spcAft>
                          <a:spcPts val="0"/>
                        </a:spcAft>
                      </a:pPr>
                      <a:r>
                        <a:rPr lang="it-IT" sz="2400" dirty="0">
                          <a:effectLst/>
                          <a:latin typeface="Arial" panose="020B0604020202020204" pitchFamily="34" charset="0"/>
                          <a:ea typeface="Verdana" charset="0"/>
                          <a:cs typeface="Arial" panose="020B0604020202020204" pitchFamily="34" charset="0"/>
                        </a:rPr>
                        <a:t> 40% Medicina II</a:t>
                      </a:r>
                    </a:p>
                  </a:txBody>
                  <a:tcPr/>
                </a:tc>
                <a:extLst>
                  <a:ext uri="{0D108BD9-81ED-4DB2-BD59-A6C34878D82A}">
                    <a16:rowId xmlns:a16="http://schemas.microsoft.com/office/drawing/2014/main" val="2836510405"/>
                  </a:ext>
                </a:extLst>
              </a:tr>
            </a:tbl>
          </a:graphicData>
        </a:graphic>
      </p:graphicFrame>
      <p:sp>
        <p:nvSpPr>
          <p:cNvPr id="7" name="CasellaDiTesto 6">
            <a:extLst>
              <a:ext uri="{FF2B5EF4-FFF2-40B4-BE49-F238E27FC236}">
                <a16:creationId xmlns:a16="http://schemas.microsoft.com/office/drawing/2014/main" id="{6B0A608D-74FB-2D77-2003-4B0C114C7419}"/>
              </a:ext>
            </a:extLst>
          </p:cNvPr>
          <p:cNvSpPr txBox="1"/>
          <p:nvPr/>
        </p:nvSpPr>
        <p:spPr>
          <a:xfrm>
            <a:off x="361185" y="5880952"/>
            <a:ext cx="11607708" cy="830997"/>
          </a:xfrm>
          <a:prstGeom prst="rect">
            <a:avLst/>
          </a:prstGeom>
          <a:noFill/>
        </p:spPr>
        <p:txBody>
          <a:bodyPr wrap="square">
            <a:spAutoFit/>
          </a:bodyPr>
          <a:lstStyle/>
          <a:p>
            <a:pPr algn="just"/>
            <a:r>
              <a:rPr lang="it-IT" sz="2400" b="1" dirty="0">
                <a:latin typeface="Arial" panose="020B0604020202020204" pitchFamily="34" charset="0"/>
                <a:ea typeface="Verdana" charset="0"/>
                <a:cs typeface="Arial" panose="020B0604020202020204" pitchFamily="34" charset="0"/>
              </a:rPr>
              <a:t>Altri driver</a:t>
            </a:r>
            <a:r>
              <a:rPr lang="it-IT" sz="2400" dirty="0">
                <a:latin typeface="Arial" panose="020B0604020202020204" pitchFamily="34" charset="0"/>
                <a:ea typeface="Verdana" charset="0"/>
                <a:cs typeface="Arial" panose="020B0604020202020204" pitchFamily="34" charset="0"/>
              </a:rPr>
              <a:t>: ore apertura servizio; ore impiego sala operatoria, indicatori di carico assistenziale, costi standard, ecc.</a:t>
            </a:r>
          </a:p>
        </p:txBody>
      </p:sp>
    </p:spTree>
    <p:extLst>
      <p:ext uri="{BB962C8B-B14F-4D97-AF65-F5344CB8AC3E}">
        <p14:creationId xmlns:p14="http://schemas.microsoft.com/office/powerpoint/2010/main" val="13020304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710DFD55-0683-D54E-B471-30865C624F64}"/>
              </a:ext>
            </a:extLst>
          </p:cNvPr>
          <p:cNvSpPr/>
          <p:nvPr/>
        </p:nvSpPr>
        <p:spPr>
          <a:xfrm>
            <a:off x="182044" y="1009065"/>
            <a:ext cx="11757910" cy="892552"/>
          </a:xfrm>
          <a:prstGeom prst="rect">
            <a:avLst/>
          </a:prstGeom>
        </p:spPr>
        <p:txBody>
          <a:bodyPr wrap="square">
            <a:spAutoFit/>
          </a:bodyPr>
          <a:lstStyle/>
          <a:p>
            <a:pPr algn="just"/>
            <a:r>
              <a:rPr lang="it-IT" sz="2600" dirty="0">
                <a:latin typeface="Arial" panose="020B0604020202020204" pitchFamily="34" charset="0"/>
                <a:ea typeface="Times New Roman" panose="02020603050405020304" pitchFamily="18" charset="0"/>
                <a:cs typeface="Arial" panose="020B0604020202020204" pitchFamily="34" charset="0"/>
              </a:rPr>
              <a:t>Nell’HABC i centri gestionali sono composti dai centri attinenti all’attività (centri di attività o di processo).</a:t>
            </a:r>
          </a:p>
        </p:txBody>
      </p:sp>
      <p:sp>
        <p:nvSpPr>
          <p:cNvPr id="3" name="Rettangolo 2">
            <a:extLst>
              <a:ext uri="{FF2B5EF4-FFF2-40B4-BE49-F238E27FC236}">
                <a16:creationId xmlns:a16="http://schemas.microsoft.com/office/drawing/2014/main" id="{198140D3-AF27-0980-789B-1C2648F61C78}"/>
              </a:ext>
            </a:extLst>
          </p:cNvPr>
          <p:cNvSpPr/>
          <p:nvPr/>
        </p:nvSpPr>
        <p:spPr>
          <a:xfrm>
            <a:off x="182044" y="260649"/>
            <a:ext cx="9811701"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5-i centri di attività</a:t>
            </a:r>
          </a:p>
        </p:txBody>
      </p:sp>
      <p:pic>
        <p:nvPicPr>
          <p:cNvPr id="5" name="Immagine 4">
            <a:extLst>
              <a:ext uri="{FF2B5EF4-FFF2-40B4-BE49-F238E27FC236}">
                <a16:creationId xmlns:a16="http://schemas.microsoft.com/office/drawing/2014/main" id="{1579261B-0612-B1AD-1B86-1B20CA245312}"/>
              </a:ext>
            </a:extLst>
          </p:cNvPr>
          <p:cNvPicPr>
            <a:picLocks noChangeAspect="1"/>
          </p:cNvPicPr>
          <p:nvPr/>
        </p:nvPicPr>
        <p:blipFill>
          <a:blip r:embed="rId3"/>
          <a:stretch>
            <a:fillRect/>
          </a:stretch>
        </p:blipFill>
        <p:spPr>
          <a:xfrm>
            <a:off x="9993745" y="146051"/>
            <a:ext cx="2016211" cy="863014"/>
          </a:xfrm>
          <a:prstGeom prst="rect">
            <a:avLst/>
          </a:prstGeom>
        </p:spPr>
      </p:pic>
      <p:sp>
        <p:nvSpPr>
          <p:cNvPr id="7" name="Rettangolo 6">
            <a:extLst>
              <a:ext uri="{FF2B5EF4-FFF2-40B4-BE49-F238E27FC236}">
                <a16:creationId xmlns:a16="http://schemas.microsoft.com/office/drawing/2014/main" id="{068D0487-9626-0340-BF2F-02A1496474F8}"/>
              </a:ext>
            </a:extLst>
          </p:cNvPr>
          <p:cNvSpPr/>
          <p:nvPr/>
        </p:nvSpPr>
        <p:spPr>
          <a:xfrm>
            <a:off x="182044" y="2025908"/>
            <a:ext cx="11898587" cy="4832092"/>
          </a:xfrm>
          <a:prstGeom prst="rect">
            <a:avLst/>
          </a:prstGeom>
        </p:spPr>
        <p:txBody>
          <a:bodyPr wrap="square">
            <a:spAutoFit/>
          </a:bodyPr>
          <a:lstStyle/>
          <a:p>
            <a:pPr algn="just"/>
            <a:r>
              <a:rPr lang="it-IT" sz="2200" b="1" dirty="0">
                <a:latin typeface="Arial" panose="020B0604020202020204" pitchFamily="34" charset="0"/>
                <a:cs typeface="Arial" panose="020B0604020202020204" pitchFamily="34" charset="0"/>
              </a:rPr>
              <a:t>Degenza.</a:t>
            </a:r>
            <a:r>
              <a:rPr lang="it-IT" sz="2200" dirty="0">
                <a:latin typeface="Arial" panose="020B0604020202020204" pitchFamily="34" charset="0"/>
                <a:cs typeface="Arial" panose="020B0604020202020204" pitchFamily="34" charset="0"/>
              </a:rPr>
              <a:t> Attività relative </a:t>
            </a:r>
            <a:r>
              <a:rPr lang="it-IT" sz="2200">
                <a:latin typeface="Arial" panose="020B0604020202020204" pitchFamily="34" charset="0"/>
                <a:cs typeface="Arial" panose="020B0604020202020204" pitchFamily="34" charset="0"/>
              </a:rPr>
              <a:t>ai ricoverati(</a:t>
            </a:r>
            <a:r>
              <a:rPr lang="it-IT" sz="2200" dirty="0">
                <a:latin typeface="Arial" panose="020B0604020202020204" pitchFamily="34" charset="0"/>
                <a:cs typeface="Arial" panose="020B0604020202020204" pitchFamily="34" charset="0"/>
              </a:rPr>
              <a:t>SDO) nel proprio reparto;</a:t>
            </a:r>
          </a:p>
          <a:p>
            <a:pPr algn="just"/>
            <a:r>
              <a:rPr lang="it-IT" sz="2200" b="1" dirty="0">
                <a:latin typeface="Arial" panose="020B0604020202020204" pitchFamily="34" charset="0"/>
                <a:cs typeface="Arial" panose="020B0604020202020204" pitchFamily="34" charset="0"/>
              </a:rPr>
              <a:t>Sala operatoria. </a:t>
            </a:r>
            <a:r>
              <a:rPr lang="it-IT" sz="2200" dirty="0">
                <a:latin typeface="Arial" panose="020B0604020202020204" pitchFamily="34" charset="0"/>
                <a:cs typeface="Arial" panose="020B0604020202020204" pitchFamily="34" charset="0"/>
              </a:rPr>
              <a:t>Attività relative agli interventi chirurgici effettuati in sala operatoria, sala parto, emodinamica, elettrofisiologia, riguardanti i ricoveri del punto precedente;</a:t>
            </a:r>
          </a:p>
          <a:p>
            <a:pPr algn="just"/>
            <a:r>
              <a:rPr lang="it-IT" sz="2200" b="1" dirty="0">
                <a:latin typeface="Arial" panose="020B0604020202020204" pitchFamily="34" charset="0"/>
                <a:cs typeface="Arial" panose="020B0604020202020204" pitchFamily="34" charset="0"/>
              </a:rPr>
              <a:t>Prestazioni per attività svolte per pazienti ricoverati in altri reparti. </a:t>
            </a:r>
            <a:r>
              <a:rPr lang="it-IT" sz="2200" dirty="0">
                <a:latin typeface="Arial" panose="020B0604020202020204" pitchFamily="34" charset="0"/>
                <a:cs typeface="Arial" panose="020B0604020202020204" pitchFamily="34" charset="0"/>
              </a:rPr>
              <a:t>Attività svolte per degenti ricoverati (</a:t>
            </a:r>
            <a:r>
              <a:rPr lang="it-IT" sz="2200" dirty="0" err="1">
                <a:latin typeface="Arial" panose="020B0604020202020204" pitchFamily="34" charset="0"/>
                <a:cs typeface="Arial" panose="020B0604020202020204" pitchFamily="34" charset="0"/>
              </a:rPr>
              <a:t>acuti+DH</a:t>
            </a:r>
            <a:r>
              <a:rPr lang="it-IT" sz="2200" dirty="0">
                <a:latin typeface="Arial" panose="020B0604020202020204" pitchFamily="34" charset="0"/>
                <a:cs typeface="Arial" panose="020B0604020202020204" pitchFamily="34" charset="0"/>
              </a:rPr>
              <a:t>) ricoverati ma non nel proprio reparto (prestazioni di patologia clinica e radiologia, consulenze, SIT, ecc.);</a:t>
            </a:r>
          </a:p>
          <a:p>
            <a:pPr algn="just"/>
            <a:r>
              <a:rPr lang="it-IT" sz="2200" b="1" dirty="0">
                <a:latin typeface="Arial" panose="020B0604020202020204" pitchFamily="34" charset="0"/>
                <a:cs typeface="Arial" panose="020B0604020202020204" pitchFamily="34" charset="0"/>
              </a:rPr>
              <a:t>Pronto soccorso. </a:t>
            </a:r>
            <a:r>
              <a:rPr lang="it-IT" sz="2200" dirty="0">
                <a:latin typeface="Arial" panose="020B0604020202020204" pitchFamily="34" charset="0"/>
                <a:cs typeface="Arial" panose="020B0604020202020204" pitchFamily="34" charset="0"/>
              </a:rPr>
              <a:t>Attività svolte per utenti relativamente agli accessi di pronto soccorso;</a:t>
            </a:r>
          </a:p>
          <a:p>
            <a:pPr algn="just"/>
            <a:r>
              <a:rPr lang="it-IT" sz="2200" b="1" dirty="0">
                <a:latin typeface="Arial" panose="020B0604020202020204" pitchFamily="34" charset="0"/>
                <a:cs typeface="Arial" panose="020B0604020202020204" pitchFamily="34" charset="0"/>
              </a:rPr>
              <a:t>Specialistica ambulatoriale per esterni. </a:t>
            </a:r>
            <a:r>
              <a:rPr lang="it-IT" sz="2200" dirty="0">
                <a:latin typeface="Arial" panose="020B0604020202020204" pitchFamily="34" charset="0"/>
                <a:cs typeface="Arial" panose="020B0604020202020204" pitchFamily="34" charset="0"/>
              </a:rPr>
              <a:t>Attività svolte per utenti non ricoverati relativamente alle prestazioni ambulatoriali;</a:t>
            </a:r>
          </a:p>
          <a:p>
            <a:pPr algn="just"/>
            <a:r>
              <a:rPr lang="it-IT" sz="2200" b="1" dirty="0">
                <a:latin typeface="Arial" panose="020B0604020202020204" pitchFamily="34" charset="0"/>
                <a:cs typeface="Arial" panose="020B0604020202020204" pitchFamily="34" charset="0"/>
              </a:rPr>
              <a:t>Medicina del territorio. </a:t>
            </a:r>
            <a:r>
              <a:rPr lang="it-IT" sz="2200" dirty="0">
                <a:latin typeface="Arial" panose="020B0604020202020204" pitchFamily="34" charset="0"/>
                <a:cs typeface="Arial" panose="020B0604020202020204" pitchFamily="34" charset="0"/>
              </a:rPr>
              <a:t>Attività svolte per utenti non ricoverati riguardanti prestazioni per l’assistenza sanitaria collettiva in ambiente di vita e lavoro e l’assistenza distrettuale.</a:t>
            </a:r>
          </a:p>
          <a:p>
            <a:pPr algn="just"/>
            <a:r>
              <a:rPr lang="it-IT" sz="2200" b="1" dirty="0">
                <a:latin typeface="Arial" panose="020B0604020202020204" pitchFamily="34" charset="0"/>
                <a:cs typeface="Arial" panose="020B0604020202020204" pitchFamily="34" charset="0"/>
              </a:rPr>
              <a:t>Ricerca e altre attività</a:t>
            </a:r>
            <a:r>
              <a:rPr lang="it-IT" sz="2200" dirty="0">
                <a:latin typeface="Arial" panose="020B0604020202020204" pitchFamily="34" charset="0"/>
                <a:cs typeface="Arial" panose="020B0604020202020204" pitchFamily="34" charset="0"/>
              </a:rPr>
              <a:t>. In tale centro ricadono anche le attività riguardanti ricerche specifiche e la libera professione;</a:t>
            </a:r>
          </a:p>
          <a:p>
            <a:pPr algn="just"/>
            <a:r>
              <a:rPr lang="it-IT" sz="2200" b="1" dirty="0">
                <a:latin typeface="Arial" panose="020B0604020202020204" pitchFamily="34" charset="0"/>
                <a:cs typeface="Arial" panose="020B0604020202020204" pitchFamily="34" charset="0"/>
              </a:rPr>
              <a:t>Generali. </a:t>
            </a:r>
            <a:r>
              <a:rPr lang="it-IT" sz="2200" dirty="0">
                <a:latin typeface="Arial" panose="020B0604020202020204" pitchFamily="34" charset="0"/>
                <a:cs typeface="Arial" panose="020B0604020202020204" pitchFamily="34" charset="0"/>
              </a:rPr>
              <a:t>Attività svolte per i centri di supporto.</a:t>
            </a:r>
          </a:p>
        </p:txBody>
      </p:sp>
    </p:spTree>
    <p:extLst>
      <p:ext uri="{BB962C8B-B14F-4D97-AF65-F5344CB8AC3E}">
        <p14:creationId xmlns:p14="http://schemas.microsoft.com/office/powerpoint/2010/main" val="219247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additive="base">
                                        <p:cTn id="3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 calcmode="lin" valueType="num">
                                      <p:cBhvr additive="base">
                                        <p:cTn id="3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 calcmode="lin" valueType="num">
                                      <p:cBhvr additive="base">
                                        <p:cTn id="43"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7">
                                            <p:txEl>
                                              <p:pRg st="6" end="6"/>
                                            </p:txEl>
                                          </p:spTgt>
                                        </p:tgtEl>
                                        <p:attrNameLst>
                                          <p:attrName>style.visibility</p:attrName>
                                        </p:attrNameLst>
                                      </p:cBhvr>
                                      <p:to>
                                        <p:strVal val="visible"/>
                                      </p:to>
                                    </p:set>
                                    <p:anim calcmode="lin" valueType="num">
                                      <p:cBhvr additive="base">
                                        <p:cTn id="49"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7">
                                            <p:txEl>
                                              <p:pRg st="7" end="7"/>
                                            </p:txEl>
                                          </p:spTgt>
                                        </p:tgtEl>
                                        <p:attrNameLst>
                                          <p:attrName>style.visibility</p:attrName>
                                        </p:attrNameLst>
                                      </p:cBhvr>
                                      <p:to>
                                        <p:strVal val="visible"/>
                                      </p:to>
                                    </p:set>
                                    <p:anim calcmode="lin" valueType="num">
                                      <p:cBhvr additive="base">
                                        <p:cTn id="55"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Connettore 1 45">
            <a:extLst>
              <a:ext uri="{FF2B5EF4-FFF2-40B4-BE49-F238E27FC236}">
                <a16:creationId xmlns:a16="http://schemas.microsoft.com/office/drawing/2014/main" id="{411F1DDB-2AF6-0D4E-B970-C08CB3C259B5}"/>
              </a:ext>
            </a:extLst>
          </p:cNvPr>
          <p:cNvCxnSpPr>
            <a:cxnSpLocks/>
          </p:cNvCxnSpPr>
          <p:nvPr/>
        </p:nvCxnSpPr>
        <p:spPr>
          <a:xfrm>
            <a:off x="1292886" y="1893005"/>
            <a:ext cx="0" cy="345413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5" name="AutoShape 3">
            <a:extLst>
              <a:ext uri="{FF2B5EF4-FFF2-40B4-BE49-F238E27FC236}">
                <a16:creationId xmlns:a16="http://schemas.microsoft.com/office/drawing/2014/main" id="{5069A892-39C1-BF47-BAC3-DB30FAFB6834}"/>
              </a:ext>
            </a:extLst>
          </p:cNvPr>
          <p:cNvSpPr>
            <a:spLocks noChangeArrowheads="1"/>
          </p:cNvSpPr>
          <p:nvPr/>
        </p:nvSpPr>
        <p:spPr bwMode="auto">
          <a:xfrm>
            <a:off x="1806392" y="2349744"/>
            <a:ext cx="9703144" cy="360040"/>
          </a:xfrm>
          <a:prstGeom prst="roundRect">
            <a:avLst>
              <a:gd name="adj" fmla="val 16667"/>
            </a:avLst>
          </a:prstGeom>
          <a:solidFill>
            <a:srgbClr val="FFFF00"/>
          </a:solidFill>
          <a:ln w="12700">
            <a:solidFill>
              <a:schemeClr val="tx1"/>
            </a:solidFill>
            <a:round/>
            <a:headEnd/>
            <a:tailEnd/>
          </a:ln>
        </p:spPr>
        <p:txBody>
          <a:bodyPr wrap="none" anchor="ctr">
            <a:prstTxWarp prst="textNoShape">
              <a:avLst/>
            </a:prstTxWarp>
          </a:bodyPr>
          <a:lstStyle/>
          <a:p>
            <a:pPr algn="ctr"/>
            <a:r>
              <a:rPr lang="it-IT" sz="1600" b="1" dirty="0">
                <a:latin typeface="Arial" panose="020B0604020202020204" pitchFamily="34" charset="0"/>
                <a:ea typeface="Verdana" charset="0"/>
                <a:cs typeface="Arial" panose="020B0604020202020204" pitchFamily="34" charset="0"/>
              </a:rPr>
              <a:t>Degenza (SDO)</a:t>
            </a:r>
          </a:p>
        </p:txBody>
      </p:sp>
      <p:sp>
        <p:nvSpPr>
          <p:cNvPr id="57" name="AutoShape 3">
            <a:extLst>
              <a:ext uri="{FF2B5EF4-FFF2-40B4-BE49-F238E27FC236}">
                <a16:creationId xmlns:a16="http://schemas.microsoft.com/office/drawing/2014/main" id="{44C5ED7C-A4DA-6347-90A8-9CD8C15E3847}"/>
              </a:ext>
            </a:extLst>
          </p:cNvPr>
          <p:cNvSpPr>
            <a:spLocks noChangeArrowheads="1"/>
          </p:cNvSpPr>
          <p:nvPr/>
        </p:nvSpPr>
        <p:spPr bwMode="auto">
          <a:xfrm>
            <a:off x="1806392" y="2898871"/>
            <a:ext cx="9703156" cy="360040"/>
          </a:xfrm>
          <a:prstGeom prst="roundRect">
            <a:avLst>
              <a:gd name="adj" fmla="val 16667"/>
            </a:avLst>
          </a:prstGeom>
          <a:solidFill>
            <a:srgbClr val="FFFF00"/>
          </a:solidFill>
          <a:ln w="12700">
            <a:solidFill>
              <a:schemeClr val="tx1"/>
            </a:solidFill>
            <a:round/>
            <a:headEnd/>
            <a:tailEnd/>
          </a:ln>
        </p:spPr>
        <p:txBody>
          <a:bodyPr wrap="none" anchor="ctr">
            <a:prstTxWarp prst="textNoShape">
              <a:avLst/>
            </a:prstTxWarp>
          </a:bodyPr>
          <a:lstStyle/>
          <a:p>
            <a:pPr algn="ctr"/>
            <a:r>
              <a:rPr lang="it-IT" sz="1600" b="1" dirty="0">
                <a:latin typeface="Arial" panose="020B0604020202020204" pitchFamily="34" charset="0"/>
                <a:ea typeface="Verdana" charset="0"/>
                <a:cs typeface="Arial" panose="020B0604020202020204" pitchFamily="34" charset="0"/>
              </a:rPr>
              <a:t>Sala operatoria</a:t>
            </a:r>
          </a:p>
        </p:txBody>
      </p:sp>
      <p:sp>
        <p:nvSpPr>
          <p:cNvPr id="59" name="AutoShape 3">
            <a:extLst>
              <a:ext uri="{FF2B5EF4-FFF2-40B4-BE49-F238E27FC236}">
                <a16:creationId xmlns:a16="http://schemas.microsoft.com/office/drawing/2014/main" id="{D856F316-4468-5141-A1B0-C9D096BD9644}"/>
              </a:ext>
            </a:extLst>
          </p:cNvPr>
          <p:cNvSpPr>
            <a:spLocks noChangeArrowheads="1"/>
          </p:cNvSpPr>
          <p:nvPr/>
        </p:nvSpPr>
        <p:spPr bwMode="auto">
          <a:xfrm>
            <a:off x="1806391" y="3474935"/>
            <a:ext cx="9703166" cy="360040"/>
          </a:xfrm>
          <a:prstGeom prst="roundRect">
            <a:avLst>
              <a:gd name="adj" fmla="val 16667"/>
            </a:avLst>
          </a:prstGeom>
          <a:solidFill>
            <a:srgbClr val="FFFF00"/>
          </a:solidFill>
          <a:ln w="12700">
            <a:solidFill>
              <a:schemeClr val="tx1"/>
            </a:solidFill>
            <a:round/>
            <a:headEnd/>
            <a:tailEnd/>
          </a:ln>
        </p:spPr>
        <p:txBody>
          <a:bodyPr wrap="none" anchor="ctr">
            <a:prstTxWarp prst="textNoShape">
              <a:avLst/>
            </a:prstTxWarp>
          </a:bodyPr>
          <a:lstStyle/>
          <a:p>
            <a:pPr algn="ctr"/>
            <a:r>
              <a:rPr lang="it-IT" sz="1600" b="1" dirty="0">
                <a:latin typeface="Arial" panose="020B0604020202020204" pitchFamily="34" charset="0"/>
                <a:ea typeface="Verdana" charset="0"/>
                <a:cs typeface="Arial" panose="020B0604020202020204" pitchFamily="34" charset="0"/>
              </a:rPr>
              <a:t>Attività per degenti in altri reparti (consulenze, prestazioni laboratorio/radiologia per interni, ecc.)</a:t>
            </a:r>
          </a:p>
        </p:txBody>
      </p:sp>
      <p:sp>
        <p:nvSpPr>
          <p:cNvPr id="61" name="AutoShape 3">
            <a:extLst>
              <a:ext uri="{FF2B5EF4-FFF2-40B4-BE49-F238E27FC236}">
                <a16:creationId xmlns:a16="http://schemas.microsoft.com/office/drawing/2014/main" id="{A950F42B-6145-8D4B-AD2B-2AC482FB2DAD}"/>
              </a:ext>
            </a:extLst>
          </p:cNvPr>
          <p:cNvSpPr>
            <a:spLocks noChangeArrowheads="1"/>
          </p:cNvSpPr>
          <p:nvPr/>
        </p:nvSpPr>
        <p:spPr bwMode="auto">
          <a:xfrm>
            <a:off x="1806388" y="4050999"/>
            <a:ext cx="9729777" cy="360040"/>
          </a:xfrm>
          <a:prstGeom prst="roundRect">
            <a:avLst>
              <a:gd name="adj" fmla="val 16667"/>
            </a:avLst>
          </a:prstGeom>
          <a:solidFill>
            <a:srgbClr val="FFFF00"/>
          </a:solidFill>
          <a:ln w="12700">
            <a:solidFill>
              <a:schemeClr val="tx1"/>
            </a:solidFill>
            <a:round/>
            <a:headEnd/>
            <a:tailEnd/>
          </a:ln>
        </p:spPr>
        <p:txBody>
          <a:bodyPr wrap="none" anchor="ctr">
            <a:prstTxWarp prst="textNoShape">
              <a:avLst/>
            </a:prstTxWarp>
          </a:bodyPr>
          <a:lstStyle/>
          <a:p>
            <a:pPr algn="ctr"/>
            <a:r>
              <a:rPr lang="it-IT" sz="1600" b="1" dirty="0">
                <a:latin typeface="Arial" panose="020B0604020202020204" pitchFamily="34" charset="0"/>
                <a:ea typeface="Verdana" charset="0"/>
                <a:cs typeface="Arial" panose="020B0604020202020204" pitchFamily="34" charset="0"/>
              </a:rPr>
              <a:t>Pronto Soccorso</a:t>
            </a:r>
          </a:p>
        </p:txBody>
      </p:sp>
      <p:sp>
        <p:nvSpPr>
          <p:cNvPr id="62" name="AutoShape 3">
            <a:extLst>
              <a:ext uri="{FF2B5EF4-FFF2-40B4-BE49-F238E27FC236}">
                <a16:creationId xmlns:a16="http://schemas.microsoft.com/office/drawing/2014/main" id="{847C41D0-64F5-B348-AB09-7484A37B75CC}"/>
              </a:ext>
            </a:extLst>
          </p:cNvPr>
          <p:cNvSpPr>
            <a:spLocks noChangeArrowheads="1"/>
          </p:cNvSpPr>
          <p:nvPr/>
        </p:nvSpPr>
        <p:spPr bwMode="auto">
          <a:xfrm>
            <a:off x="1794995" y="4627063"/>
            <a:ext cx="9729777" cy="360040"/>
          </a:xfrm>
          <a:prstGeom prst="roundRect">
            <a:avLst>
              <a:gd name="adj" fmla="val 16667"/>
            </a:avLst>
          </a:prstGeom>
          <a:solidFill>
            <a:srgbClr val="FFFF00"/>
          </a:solidFill>
          <a:ln w="12700">
            <a:solidFill>
              <a:schemeClr val="tx1"/>
            </a:solidFill>
            <a:round/>
            <a:headEnd/>
            <a:tailEnd/>
          </a:ln>
        </p:spPr>
        <p:txBody>
          <a:bodyPr wrap="none" anchor="ctr">
            <a:prstTxWarp prst="textNoShape">
              <a:avLst/>
            </a:prstTxWarp>
          </a:bodyPr>
          <a:lstStyle/>
          <a:p>
            <a:pPr algn="ctr"/>
            <a:r>
              <a:rPr lang="it-IT" sz="1600" b="1" dirty="0">
                <a:latin typeface="Arial" panose="020B0604020202020204" pitchFamily="34" charset="0"/>
                <a:ea typeface="Verdana" charset="0"/>
                <a:cs typeface="Arial" panose="020B0604020202020204" pitchFamily="34" charset="0"/>
              </a:rPr>
              <a:t>Specialistica ambulatoriale per esterni</a:t>
            </a:r>
          </a:p>
        </p:txBody>
      </p:sp>
      <p:sp>
        <p:nvSpPr>
          <p:cNvPr id="45" name="AutoShape 3"/>
          <p:cNvSpPr>
            <a:spLocks noChangeArrowheads="1"/>
          </p:cNvSpPr>
          <p:nvPr/>
        </p:nvSpPr>
        <p:spPr bwMode="auto">
          <a:xfrm>
            <a:off x="380797" y="1532964"/>
            <a:ext cx="3168352" cy="360040"/>
          </a:xfrm>
          <a:prstGeom prst="roundRect">
            <a:avLst>
              <a:gd name="adj" fmla="val 16667"/>
            </a:avLst>
          </a:prstGeom>
          <a:solidFill>
            <a:srgbClr val="FFFF00"/>
          </a:solidFill>
          <a:ln w="12700">
            <a:solidFill>
              <a:schemeClr val="tx1"/>
            </a:solidFill>
            <a:round/>
            <a:headEnd/>
            <a:tailEnd/>
          </a:ln>
        </p:spPr>
        <p:txBody>
          <a:bodyPr wrap="none" anchor="ctr">
            <a:prstTxWarp prst="textNoShape">
              <a:avLst/>
            </a:prstTxWarp>
          </a:bodyPr>
          <a:lstStyle/>
          <a:p>
            <a:pPr algn="ctr"/>
            <a:r>
              <a:rPr lang="it-IT" sz="2000" b="1" dirty="0">
                <a:latin typeface="Arial" panose="020B0604020202020204" pitchFamily="34" charset="0"/>
                <a:ea typeface="Verdana" charset="0"/>
                <a:cs typeface="Arial" panose="020B0604020202020204" pitchFamily="34" charset="0"/>
              </a:rPr>
              <a:t>Centri di produzione</a:t>
            </a:r>
          </a:p>
        </p:txBody>
      </p:sp>
      <p:cxnSp>
        <p:nvCxnSpPr>
          <p:cNvPr id="70" name="Connettore 1 69">
            <a:extLst>
              <a:ext uri="{FF2B5EF4-FFF2-40B4-BE49-F238E27FC236}">
                <a16:creationId xmlns:a16="http://schemas.microsoft.com/office/drawing/2014/main" id="{53AEE06D-C195-6648-AB4C-9267CBB3780D}"/>
              </a:ext>
            </a:extLst>
          </p:cNvPr>
          <p:cNvCxnSpPr>
            <a:cxnSpLocks/>
          </p:cNvCxnSpPr>
          <p:nvPr/>
        </p:nvCxnSpPr>
        <p:spPr>
          <a:xfrm>
            <a:off x="1292887" y="2534667"/>
            <a:ext cx="50600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2" name="Connettore 1 71">
            <a:extLst>
              <a:ext uri="{FF2B5EF4-FFF2-40B4-BE49-F238E27FC236}">
                <a16:creationId xmlns:a16="http://schemas.microsoft.com/office/drawing/2014/main" id="{36A434C5-519A-CC44-B964-9501568AE76A}"/>
              </a:ext>
            </a:extLst>
          </p:cNvPr>
          <p:cNvCxnSpPr>
            <a:cxnSpLocks/>
          </p:cNvCxnSpPr>
          <p:nvPr/>
        </p:nvCxnSpPr>
        <p:spPr>
          <a:xfrm>
            <a:off x="1292887" y="3095236"/>
            <a:ext cx="50600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3" name="Connettore 1 72">
            <a:extLst>
              <a:ext uri="{FF2B5EF4-FFF2-40B4-BE49-F238E27FC236}">
                <a16:creationId xmlns:a16="http://schemas.microsoft.com/office/drawing/2014/main" id="{5170B01D-C846-3743-81AA-AD53F33D2CA8}"/>
              </a:ext>
            </a:extLst>
          </p:cNvPr>
          <p:cNvCxnSpPr>
            <a:cxnSpLocks/>
          </p:cNvCxnSpPr>
          <p:nvPr/>
        </p:nvCxnSpPr>
        <p:spPr>
          <a:xfrm>
            <a:off x="1290942" y="3661714"/>
            <a:ext cx="50600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4" name="Connettore 1 73">
            <a:extLst>
              <a:ext uri="{FF2B5EF4-FFF2-40B4-BE49-F238E27FC236}">
                <a16:creationId xmlns:a16="http://schemas.microsoft.com/office/drawing/2014/main" id="{92AFD25B-E62D-BC4E-90D6-EB35828AA4DE}"/>
              </a:ext>
            </a:extLst>
          </p:cNvPr>
          <p:cNvCxnSpPr>
            <a:cxnSpLocks/>
          </p:cNvCxnSpPr>
          <p:nvPr/>
        </p:nvCxnSpPr>
        <p:spPr>
          <a:xfrm>
            <a:off x="1290942" y="4231019"/>
            <a:ext cx="50600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Connettore 1 74">
            <a:extLst>
              <a:ext uri="{FF2B5EF4-FFF2-40B4-BE49-F238E27FC236}">
                <a16:creationId xmlns:a16="http://schemas.microsoft.com/office/drawing/2014/main" id="{64D54AB8-6276-8F40-831D-37A7A25C7E88}"/>
              </a:ext>
            </a:extLst>
          </p:cNvPr>
          <p:cNvCxnSpPr>
            <a:cxnSpLocks/>
          </p:cNvCxnSpPr>
          <p:nvPr/>
        </p:nvCxnSpPr>
        <p:spPr>
          <a:xfrm>
            <a:off x="1290942" y="4834155"/>
            <a:ext cx="50600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AutoShape 3">
            <a:extLst>
              <a:ext uri="{FF2B5EF4-FFF2-40B4-BE49-F238E27FC236}">
                <a16:creationId xmlns:a16="http://schemas.microsoft.com/office/drawing/2014/main" id="{1DD29B96-A1A7-934B-B808-5D45C93D488E}"/>
              </a:ext>
            </a:extLst>
          </p:cNvPr>
          <p:cNvSpPr>
            <a:spLocks noChangeArrowheads="1"/>
          </p:cNvSpPr>
          <p:nvPr/>
        </p:nvSpPr>
        <p:spPr bwMode="auto">
          <a:xfrm>
            <a:off x="1791143" y="5167123"/>
            <a:ext cx="9729777" cy="360040"/>
          </a:xfrm>
          <a:prstGeom prst="roundRect">
            <a:avLst>
              <a:gd name="adj" fmla="val 16667"/>
            </a:avLst>
          </a:prstGeom>
          <a:solidFill>
            <a:srgbClr val="FFFF00"/>
          </a:solidFill>
          <a:ln w="12700">
            <a:solidFill>
              <a:schemeClr val="tx1"/>
            </a:solidFill>
            <a:round/>
            <a:headEnd/>
            <a:tailEnd/>
          </a:ln>
        </p:spPr>
        <p:txBody>
          <a:bodyPr wrap="none" anchor="ctr">
            <a:prstTxWarp prst="textNoShape">
              <a:avLst/>
            </a:prstTxWarp>
          </a:bodyPr>
          <a:lstStyle/>
          <a:p>
            <a:pPr algn="ctr"/>
            <a:r>
              <a:rPr lang="it-IT" sz="1600" b="1" dirty="0">
                <a:latin typeface="Arial" panose="020B0604020202020204" pitchFamily="34" charset="0"/>
                <a:ea typeface="Verdana" charset="0"/>
                <a:cs typeface="Arial" panose="020B0604020202020204" pitchFamily="34" charset="0"/>
              </a:rPr>
              <a:t>Territorio ed altre attività</a:t>
            </a:r>
            <a:r>
              <a:rPr lang="it-IT" sz="1600" b="1" dirty="0">
                <a:latin typeface="Arial" panose="020B0604020202020204" pitchFamily="34" charset="0"/>
                <a:ea typeface="MS Pゴシック" pitchFamily="-92" charset="-128"/>
                <a:cs typeface="Arial" panose="020B0604020202020204" pitchFamily="34" charset="0"/>
              </a:rPr>
              <a:t> (Distretti, assist. domiciliare, 118, ecc.)</a:t>
            </a:r>
            <a:endParaRPr lang="it-IT" sz="1600" b="1" dirty="0">
              <a:latin typeface="Arial" panose="020B0604020202020204" pitchFamily="34" charset="0"/>
              <a:ea typeface="Verdana" charset="0"/>
              <a:cs typeface="Arial" panose="020B0604020202020204" pitchFamily="34" charset="0"/>
            </a:endParaRPr>
          </a:p>
        </p:txBody>
      </p:sp>
      <p:cxnSp>
        <p:nvCxnSpPr>
          <p:cNvPr id="27" name="Connettore 1 26">
            <a:extLst>
              <a:ext uri="{FF2B5EF4-FFF2-40B4-BE49-F238E27FC236}">
                <a16:creationId xmlns:a16="http://schemas.microsoft.com/office/drawing/2014/main" id="{779E5BFF-3D13-7044-A063-AC515D6962E7}"/>
              </a:ext>
            </a:extLst>
          </p:cNvPr>
          <p:cNvCxnSpPr>
            <a:cxnSpLocks/>
          </p:cNvCxnSpPr>
          <p:nvPr/>
        </p:nvCxnSpPr>
        <p:spPr>
          <a:xfrm>
            <a:off x="1275697" y="5347143"/>
            <a:ext cx="50600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 name="Rettangolo 2">
            <a:extLst>
              <a:ext uri="{FF2B5EF4-FFF2-40B4-BE49-F238E27FC236}">
                <a16:creationId xmlns:a16="http://schemas.microsoft.com/office/drawing/2014/main" id="{10206944-1180-3D98-18E5-960F23F75D5E}"/>
              </a:ext>
            </a:extLst>
          </p:cNvPr>
          <p:cNvSpPr/>
          <p:nvPr/>
        </p:nvSpPr>
        <p:spPr>
          <a:xfrm>
            <a:off x="182044" y="260649"/>
            <a:ext cx="9811701" cy="646331"/>
          </a:xfrm>
          <a:prstGeom prst="rect">
            <a:avLst/>
          </a:prstGeom>
        </p:spPr>
        <p:txBody>
          <a:bodyPr wrap="square">
            <a:spAutoFit/>
          </a:bodyPr>
          <a:lstStyle/>
          <a:p>
            <a:pPr algn="just"/>
            <a:r>
              <a:rPr lang="it-IT" sz="3600" b="1" i="1" dirty="0">
                <a:solidFill>
                  <a:srgbClr val="C00000"/>
                </a:solidFill>
                <a:latin typeface="Arial" panose="020B0604020202020204" pitchFamily="34" charset="0"/>
                <a:ea typeface="Arial Narrow" charset="0"/>
                <a:cs typeface="Arial" panose="020B0604020202020204" pitchFamily="34" charset="0"/>
              </a:rPr>
              <a:t>5-i centri di attività</a:t>
            </a:r>
          </a:p>
        </p:txBody>
      </p:sp>
      <p:pic>
        <p:nvPicPr>
          <p:cNvPr id="2" name="Immagine 1">
            <a:extLst>
              <a:ext uri="{FF2B5EF4-FFF2-40B4-BE49-F238E27FC236}">
                <a16:creationId xmlns:a16="http://schemas.microsoft.com/office/drawing/2014/main" id="{F84F6DD4-43CE-BBA5-5B02-4B8A4E0C8F52}"/>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202756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7" grpId="0" animBg="1"/>
      <p:bldP spid="59" grpId="0" animBg="1"/>
      <p:bldP spid="61" grpId="0" animBg="1"/>
      <p:bldP spid="62" grpId="0" animBg="1"/>
      <p:bldP spid="45" grpId="0" animBg="1"/>
      <p:bldP spid="2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10" name="Rectangle 14"/>
          <p:cNvSpPr>
            <a:spLocks noChangeArrowheads="1"/>
          </p:cNvSpPr>
          <p:nvPr/>
        </p:nvSpPr>
        <p:spPr bwMode="auto">
          <a:xfrm>
            <a:off x="263769" y="4920209"/>
            <a:ext cx="11368454" cy="499120"/>
          </a:xfrm>
          <a:prstGeom prst="rect">
            <a:avLst/>
          </a:prstGeom>
          <a:solidFill>
            <a:srgbClr val="92D050"/>
          </a:solidFill>
          <a:ln w="9525">
            <a:solidFill>
              <a:srgbClr val="000000"/>
            </a:solidFill>
            <a:miter lim="800000"/>
            <a:headEnd/>
            <a:tailEnd/>
          </a:ln>
          <a:effectLst>
            <a:outerShdw blurRad="63500" dist="107763" dir="18900000" algn="ctr" rotWithShape="0">
              <a:srgbClr val="000000">
                <a:alpha val="74998"/>
              </a:srgbClr>
            </a:outerShdw>
          </a:effectLst>
        </p:spPr>
        <p:txBody>
          <a:bodyPr anchor="ctr" anchorCtr="1"/>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ctr">
              <a:lnSpc>
                <a:spcPct val="100000"/>
              </a:lnSpc>
              <a:spcBef>
                <a:spcPct val="0"/>
              </a:spcBef>
              <a:buFontTx/>
              <a:buNone/>
            </a:pPr>
            <a:r>
              <a:rPr lang="it-IT" altLang="it-IT" sz="2200" b="1" dirty="0">
                <a:latin typeface="Arial" panose="020B0604020202020204" pitchFamily="34" charset="0"/>
                <a:cs typeface="Arial" panose="020B0604020202020204" pitchFamily="34" charset="0"/>
              </a:rPr>
              <a:t>Centri di attività</a:t>
            </a:r>
          </a:p>
        </p:txBody>
      </p:sp>
      <p:sp>
        <p:nvSpPr>
          <p:cNvPr id="14" name="Rectangle 14"/>
          <p:cNvSpPr>
            <a:spLocks noChangeArrowheads="1"/>
          </p:cNvSpPr>
          <p:nvPr/>
        </p:nvSpPr>
        <p:spPr bwMode="auto">
          <a:xfrm>
            <a:off x="263769" y="2950097"/>
            <a:ext cx="11368454" cy="422920"/>
          </a:xfrm>
          <a:prstGeom prst="rect">
            <a:avLst/>
          </a:prstGeom>
          <a:solidFill>
            <a:srgbClr val="002060"/>
          </a:solidFill>
          <a:ln w="9525">
            <a:solidFill>
              <a:srgbClr val="000000"/>
            </a:solidFill>
            <a:miter lim="800000"/>
            <a:headEnd/>
            <a:tailEnd/>
          </a:ln>
          <a:effectLst>
            <a:outerShdw blurRad="63500" dist="107763" dir="18900000" algn="ctr" rotWithShape="0">
              <a:srgbClr val="000000">
                <a:alpha val="74998"/>
              </a:srgbClr>
            </a:outerShdw>
          </a:effectLst>
        </p:spPr>
        <p:txBody>
          <a:bodyPr anchor="ctr" anchorCtr="1"/>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ctr">
              <a:lnSpc>
                <a:spcPct val="100000"/>
              </a:lnSpc>
              <a:spcBef>
                <a:spcPct val="0"/>
              </a:spcBef>
              <a:buFontTx/>
              <a:buNone/>
            </a:pPr>
            <a:r>
              <a:rPr lang="it-IT" altLang="it-IT" sz="2200" b="1" dirty="0">
                <a:solidFill>
                  <a:schemeClr val="bg1"/>
                </a:solidFill>
                <a:latin typeface="Arial" panose="020B0604020202020204" pitchFamily="34" charset="0"/>
                <a:cs typeface="Arial" panose="020B0604020202020204" pitchFamily="34" charset="0"/>
              </a:rPr>
              <a:t>Centri di costo</a:t>
            </a:r>
          </a:p>
        </p:txBody>
      </p:sp>
      <p:sp>
        <p:nvSpPr>
          <p:cNvPr id="26" name="Freccia giù 25"/>
          <p:cNvSpPr/>
          <p:nvPr/>
        </p:nvSpPr>
        <p:spPr>
          <a:xfrm>
            <a:off x="6134100" y="4390257"/>
            <a:ext cx="304800" cy="483096"/>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ctr" eaLnBrk="1" hangingPunct="1"/>
            <a:endParaRPr lang="it-IT" altLang="it-IT">
              <a:solidFill>
                <a:srgbClr val="FFFFFF"/>
              </a:solidFill>
              <a:latin typeface="Arial" panose="020B0604020202020204" pitchFamily="34" charset="0"/>
              <a:cs typeface="Arial" panose="020B0604020202020204" pitchFamily="34" charset="0"/>
            </a:endParaRPr>
          </a:p>
        </p:txBody>
      </p:sp>
      <p:sp>
        <p:nvSpPr>
          <p:cNvPr id="27" name="Rectangle 7"/>
          <p:cNvSpPr>
            <a:spLocks noChangeArrowheads="1"/>
          </p:cNvSpPr>
          <p:nvPr/>
        </p:nvSpPr>
        <p:spPr bwMode="auto">
          <a:xfrm>
            <a:off x="2783632" y="4462265"/>
            <a:ext cx="3384376" cy="308992"/>
          </a:xfrm>
          <a:prstGeom prst="rect">
            <a:avLst/>
          </a:prstGeom>
          <a:noFill/>
          <a:ln w="9525">
            <a:noFill/>
            <a:miter lim="800000"/>
            <a:headEnd/>
            <a:tailEnd/>
          </a:ln>
          <a:effectLst>
            <a:outerShdw blurRad="88900" dist="38099" dir="2700000" algn="ctr" rotWithShape="0">
              <a:srgbClr val="FFFFFF">
                <a:alpha val="99962"/>
              </a:srgbClr>
            </a:outerShdw>
          </a:effectLst>
        </p:spPr>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r" eaLnBrk="1" hangingPunct="1">
              <a:lnSpc>
                <a:spcPct val="100000"/>
              </a:lnSpc>
              <a:spcBef>
                <a:spcPct val="0"/>
              </a:spcBef>
              <a:buFontTx/>
              <a:buNone/>
            </a:pPr>
            <a:r>
              <a:rPr lang="it-IT" altLang="it-IT" sz="1500" dirty="0">
                <a:latin typeface="Arial" panose="020B0604020202020204" pitchFamily="34" charset="0"/>
                <a:cs typeface="Arial" panose="020B0604020202020204" pitchFamily="34" charset="0"/>
              </a:rPr>
              <a:t>Con i driver per attività</a:t>
            </a:r>
          </a:p>
        </p:txBody>
      </p:sp>
      <p:sp>
        <p:nvSpPr>
          <p:cNvPr id="29" name="Freccia giù 28"/>
          <p:cNvSpPr/>
          <p:nvPr/>
        </p:nvSpPr>
        <p:spPr>
          <a:xfrm>
            <a:off x="6096000" y="2332113"/>
            <a:ext cx="304800" cy="533400"/>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ctr" eaLnBrk="1" hangingPunct="1"/>
            <a:endParaRPr lang="it-IT" altLang="it-IT">
              <a:solidFill>
                <a:srgbClr val="FFFFFF"/>
              </a:solidFill>
              <a:latin typeface="Arial" panose="020B0604020202020204" pitchFamily="34" charset="0"/>
              <a:cs typeface="Arial" panose="020B0604020202020204" pitchFamily="34" charset="0"/>
            </a:endParaRPr>
          </a:p>
        </p:txBody>
      </p:sp>
      <p:sp>
        <p:nvSpPr>
          <p:cNvPr id="31" name="Rectangle 7"/>
          <p:cNvSpPr>
            <a:spLocks noChangeArrowheads="1"/>
          </p:cNvSpPr>
          <p:nvPr/>
        </p:nvSpPr>
        <p:spPr bwMode="auto">
          <a:xfrm>
            <a:off x="3431704" y="2374033"/>
            <a:ext cx="2774404" cy="329952"/>
          </a:xfrm>
          <a:prstGeom prst="rect">
            <a:avLst/>
          </a:prstGeom>
          <a:noFill/>
          <a:ln w="9525">
            <a:noFill/>
            <a:miter lim="800000"/>
            <a:headEnd/>
            <a:tailEnd/>
          </a:ln>
          <a:effectLst>
            <a:outerShdw blurRad="88900" dist="38099" dir="2700000" algn="ctr" rotWithShape="0">
              <a:srgbClr val="FFFFFF">
                <a:alpha val="99962"/>
              </a:srgbClr>
            </a:outerShdw>
          </a:effectLst>
        </p:spPr>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r" eaLnBrk="1" hangingPunct="1">
              <a:lnSpc>
                <a:spcPct val="100000"/>
              </a:lnSpc>
              <a:spcBef>
                <a:spcPct val="0"/>
              </a:spcBef>
              <a:buFontTx/>
              <a:buNone/>
            </a:pPr>
            <a:r>
              <a:rPr lang="it-IT" altLang="it-IT" sz="1500" dirty="0">
                <a:latin typeface="Arial" panose="020B0604020202020204" pitchFamily="34" charset="0"/>
                <a:cs typeface="Arial" panose="020B0604020202020204" pitchFamily="34" charset="0"/>
              </a:rPr>
              <a:t>Con la contabilità analitica</a:t>
            </a:r>
          </a:p>
        </p:txBody>
      </p:sp>
      <p:sp>
        <p:nvSpPr>
          <p:cNvPr id="32" name="Rectangle 14"/>
          <p:cNvSpPr>
            <a:spLocks noChangeArrowheads="1"/>
          </p:cNvSpPr>
          <p:nvPr/>
        </p:nvSpPr>
        <p:spPr bwMode="auto">
          <a:xfrm>
            <a:off x="263769" y="1941985"/>
            <a:ext cx="11368454" cy="390128"/>
          </a:xfrm>
          <a:prstGeom prst="rect">
            <a:avLst/>
          </a:prstGeom>
          <a:solidFill>
            <a:srgbClr val="C00000"/>
          </a:solidFill>
          <a:ln w="9525">
            <a:solidFill>
              <a:srgbClr val="000000"/>
            </a:solidFill>
            <a:miter lim="800000"/>
            <a:headEnd/>
            <a:tailEnd/>
          </a:ln>
          <a:effectLst>
            <a:outerShdw blurRad="63500" dist="107763" dir="18900000" algn="ctr" rotWithShape="0">
              <a:srgbClr val="000000">
                <a:alpha val="74998"/>
              </a:srgbClr>
            </a:outerShdw>
          </a:effectLst>
        </p:spPr>
        <p:txBody>
          <a:bodyPr anchor="ctr" anchorCtr="1"/>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ctr">
              <a:lnSpc>
                <a:spcPct val="100000"/>
              </a:lnSpc>
              <a:spcBef>
                <a:spcPct val="0"/>
              </a:spcBef>
              <a:buFontTx/>
              <a:buNone/>
            </a:pPr>
            <a:r>
              <a:rPr lang="it-IT" altLang="it-IT" sz="2200" b="1">
                <a:solidFill>
                  <a:schemeClr val="bg1"/>
                </a:solidFill>
                <a:latin typeface="Arial" panose="020B0604020202020204" pitchFamily="34" charset="0"/>
                <a:cs typeface="Arial" panose="020B0604020202020204" pitchFamily="34" charset="0"/>
              </a:rPr>
              <a:t>Risorse</a:t>
            </a:r>
          </a:p>
        </p:txBody>
      </p:sp>
      <p:sp>
        <p:nvSpPr>
          <p:cNvPr id="33" name="Rectangle 7"/>
          <p:cNvSpPr>
            <a:spLocks noChangeArrowheads="1"/>
          </p:cNvSpPr>
          <p:nvPr/>
        </p:nvSpPr>
        <p:spPr bwMode="auto">
          <a:xfrm>
            <a:off x="6312024" y="2332113"/>
            <a:ext cx="2969468" cy="329952"/>
          </a:xfrm>
          <a:prstGeom prst="rect">
            <a:avLst/>
          </a:prstGeom>
          <a:noFill/>
          <a:ln w="9525">
            <a:noFill/>
            <a:miter lim="800000"/>
            <a:headEnd/>
            <a:tailEnd/>
          </a:ln>
          <a:effectLst>
            <a:outerShdw blurRad="88900" dist="38099" dir="2700000" algn="ctr" rotWithShape="0">
              <a:srgbClr val="FFFFFF">
                <a:alpha val="99962"/>
              </a:srgbClr>
            </a:outerShdw>
          </a:effectLst>
        </p:spPr>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eaLnBrk="1" hangingPunct="1">
              <a:lnSpc>
                <a:spcPct val="100000"/>
              </a:lnSpc>
              <a:spcBef>
                <a:spcPct val="0"/>
              </a:spcBef>
              <a:buFontTx/>
              <a:buNone/>
            </a:pPr>
            <a:r>
              <a:rPr lang="it-IT" altLang="it-IT" sz="1500">
                <a:latin typeface="Arial" panose="020B0604020202020204" pitchFamily="34" charset="0"/>
                <a:cs typeface="Arial" panose="020B0604020202020204" pitchFamily="34" charset="0"/>
              </a:rPr>
              <a:t> le risorse sono imputate </a:t>
            </a:r>
            <a:r>
              <a:rPr lang="it-IT" altLang="it-IT" sz="1500" dirty="0">
                <a:latin typeface="Arial" panose="020B0604020202020204" pitchFamily="34" charset="0"/>
                <a:cs typeface="Arial" panose="020B0604020202020204" pitchFamily="34" charset="0"/>
              </a:rPr>
              <a:t>a:</a:t>
            </a:r>
          </a:p>
        </p:txBody>
      </p:sp>
      <p:sp>
        <p:nvSpPr>
          <p:cNvPr id="34" name="Rectangle 7"/>
          <p:cNvSpPr>
            <a:spLocks noChangeArrowheads="1"/>
          </p:cNvSpPr>
          <p:nvPr/>
        </p:nvSpPr>
        <p:spPr bwMode="auto">
          <a:xfrm>
            <a:off x="6312024" y="4423745"/>
            <a:ext cx="3168352" cy="326552"/>
          </a:xfrm>
          <a:prstGeom prst="rect">
            <a:avLst/>
          </a:prstGeom>
          <a:noFill/>
          <a:ln w="9525">
            <a:noFill/>
            <a:miter lim="800000"/>
            <a:headEnd/>
            <a:tailEnd/>
          </a:ln>
          <a:effectLst>
            <a:outerShdw blurRad="88900" dist="38099" dir="2700000" algn="ctr" rotWithShape="0">
              <a:srgbClr val="FFFFFF">
                <a:alpha val="99962"/>
              </a:srgbClr>
            </a:outerShdw>
          </a:effectLst>
        </p:spPr>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eaLnBrk="1" hangingPunct="1">
              <a:lnSpc>
                <a:spcPct val="100000"/>
              </a:lnSpc>
              <a:spcBef>
                <a:spcPct val="0"/>
              </a:spcBef>
              <a:buFontTx/>
              <a:buNone/>
            </a:pPr>
            <a:r>
              <a:rPr lang="it-IT" altLang="it-IT" sz="1500" dirty="0">
                <a:latin typeface="Arial" panose="020B0604020202020204" pitchFamily="34" charset="0"/>
                <a:cs typeface="Arial" panose="020B0604020202020204" pitchFamily="34" charset="0"/>
              </a:rPr>
              <a:t> le risorse sono impiegate nei:</a:t>
            </a:r>
          </a:p>
        </p:txBody>
      </p:sp>
      <p:sp>
        <p:nvSpPr>
          <p:cNvPr id="2" name="Rettangolo 1"/>
          <p:cNvSpPr/>
          <p:nvPr/>
        </p:nvSpPr>
        <p:spPr>
          <a:xfrm>
            <a:off x="182044" y="245880"/>
            <a:ext cx="9811701" cy="1107996"/>
          </a:xfrm>
          <a:prstGeom prst="rect">
            <a:avLst/>
          </a:prstGeom>
        </p:spPr>
        <p:txBody>
          <a:bodyPr wrap="square">
            <a:spAutoFit/>
          </a:bodyPr>
          <a:lstStyle/>
          <a:p>
            <a:r>
              <a:rPr lang="it-IT" sz="3300" b="1" i="1" u="sng" dirty="0">
                <a:solidFill>
                  <a:srgbClr val="C00000"/>
                </a:solidFill>
                <a:latin typeface="Arial" panose="020B0604020202020204" pitchFamily="34" charset="0"/>
                <a:ea typeface="Verdana" charset="0"/>
                <a:cs typeface="Arial" panose="020B0604020202020204" pitchFamily="34" charset="0"/>
              </a:rPr>
              <a:t>Sintesi processo di determinazione del costo per prestazione con l’Health Activity </a:t>
            </a:r>
            <a:r>
              <a:rPr lang="it-IT" sz="3300" b="1" i="1" u="sng" dirty="0" err="1">
                <a:solidFill>
                  <a:srgbClr val="C00000"/>
                </a:solidFill>
                <a:latin typeface="Arial" panose="020B0604020202020204" pitchFamily="34" charset="0"/>
                <a:ea typeface="Verdana" charset="0"/>
                <a:cs typeface="Arial" panose="020B0604020202020204" pitchFamily="34" charset="0"/>
              </a:rPr>
              <a:t>Costing</a:t>
            </a:r>
            <a:endParaRPr lang="it-IT" sz="3300" i="1" u="sng" dirty="0">
              <a:solidFill>
                <a:srgbClr val="C00000"/>
              </a:solidFill>
              <a:latin typeface="Arial" panose="020B0604020202020204" pitchFamily="34" charset="0"/>
              <a:ea typeface="Verdana" charset="0"/>
              <a:cs typeface="Arial" panose="020B0604020202020204" pitchFamily="34" charset="0"/>
            </a:endParaRPr>
          </a:p>
        </p:txBody>
      </p:sp>
      <p:sp>
        <p:nvSpPr>
          <p:cNvPr id="13" name="Rectangle 14"/>
          <p:cNvSpPr>
            <a:spLocks noChangeArrowheads="1"/>
          </p:cNvSpPr>
          <p:nvPr/>
        </p:nvSpPr>
        <p:spPr bwMode="auto">
          <a:xfrm>
            <a:off x="263769" y="3958209"/>
            <a:ext cx="11368454" cy="422920"/>
          </a:xfrm>
          <a:prstGeom prst="rect">
            <a:avLst/>
          </a:prstGeom>
          <a:solidFill>
            <a:schemeClr val="accent5">
              <a:lumMod val="20000"/>
              <a:lumOff val="80000"/>
            </a:schemeClr>
          </a:solidFill>
          <a:ln w="9525">
            <a:solidFill>
              <a:srgbClr val="000000"/>
            </a:solidFill>
            <a:miter lim="800000"/>
            <a:headEnd/>
            <a:tailEnd/>
          </a:ln>
          <a:effectLst>
            <a:outerShdw blurRad="63500" dist="107763" dir="18900000" algn="ctr" rotWithShape="0">
              <a:srgbClr val="000000">
                <a:alpha val="74998"/>
              </a:srgbClr>
            </a:outerShdw>
          </a:effectLst>
        </p:spPr>
        <p:txBody>
          <a:bodyPr anchor="ctr" anchorCtr="1"/>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ctr">
              <a:lnSpc>
                <a:spcPct val="100000"/>
              </a:lnSpc>
              <a:spcBef>
                <a:spcPct val="0"/>
              </a:spcBef>
              <a:buFontTx/>
              <a:buNone/>
            </a:pPr>
            <a:r>
              <a:rPr lang="it-IT" altLang="it-IT" sz="2200" b="1" dirty="0">
                <a:latin typeface="Arial" panose="020B0604020202020204" pitchFamily="34" charset="0"/>
                <a:cs typeface="Arial" panose="020B0604020202020204" pitchFamily="34" charset="0"/>
              </a:rPr>
              <a:t>Centri gestionali</a:t>
            </a:r>
          </a:p>
        </p:txBody>
      </p:sp>
      <p:sp>
        <p:nvSpPr>
          <p:cNvPr id="15" name="Freccia giù 14"/>
          <p:cNvSpPr/>
          <p:nvPr/>
        </p:nvSpPr>
        <p:spPr>
          <a:xfrm>
            <a:off x="6096000" y="3382145"/>
            <a:ext cx="304800" cy="480640"/>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ctr" eaLnBrk="1" hangingPunct="1"/>
            <a:endParaRPr lang="it-IT" altLang="it-IT">
              <a:solidFill>
                <a:srgbClr val="FFFFFF"/>
              </a:solidFill>
              <a:latin typeface="Arial" panose="020B0604020202020204" pitchFamily="34" charset="0"/>
              <a:cs typeface="Arial" panose="020B0604020202020204" pitchFamily="34" charset="0"/>
            </a:endParaRPr>
          </a:p>
        </p:txBody>
      </p:sp>
      <p:sp>
        <p:nvSpPr>
          <p:cNvPr id="16" name="Rectangle 7"/>
          <p:cNvSpPr>
            <a:spLocks noChangeArrowheads="1"/>
          </p:cNvSpPr>
          <p:nvPr/>
        </p:nvSpPr>
        <p:spPr bwMode="auto">
          <a:xfrm>
            <a:off x="3359696" y="3424065"/>
            <a:ext cx="2774404" cy="329952"/>
          </a:xfrm>
          <a:prstGeom prst="rect">
            <a:avLst/>
          </a:prstGeom>
          <a:noFill/>
          <a:ln w="9525">
            <a:noFill/>
            <a:miter lim="800000"/>
            <a:headEnd/>
            <a:tailEnd/>
          </a:ln>
          <a:effectLst>
            <a:outerShdw blurRad="88900" dist="38099" dir="2700000" algn="ctr" rotWithShape="0">
              <a:srgbClr val="FFFFFF">
                <a:alpha val="99962"/>
              </a:srgbClr>
            </a:outerShdw>
          </a:effectLst>
        </p:spPr>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r" eaLnBrk="1" hangingPunct="1">
              <a:lnSpc>
                <a:spcPct val="100000"/>
              </a:lnSpc>
              <a:spcBef>
                <a:spcPct val="0"/>
              </a:spcBef>
              <a:buFontTx/>
              <a:buNone/>
            </a:pPr>
            <a:r>
              <a:rPr lang="it-IT" altLang="it-IT" sz="1500" dirty="0">
                <a:latin typeface="Arial" panose="020B0604020202020204" pitchFamily="34" charset="0"/>
                <a:cs typeface="Arial" panose="020B0604020202020204" pitchFamily="34" charset="0"/>
              </a:rPr>
              <a:t>Con i </a:t>
            </a:r>
            <a:r>
              <a:rPr lang="it-IT" altLang="it-IT" sz="1500">
                <a:latin typeface="Arial" panose="020B0604020202020204" pitchFamily="34" charset="0"/>
                <a:cs typeface="Arial" panose="020B0604020202020204" pitchFamily="34" charset="0"/>
              </a:rPr>
              <a:t>driver gestionali</a:t>
            </a:r>
            <a:endParaRPr lang="it-IT" altLang="it-IT" sz="1500" dirty="0">
              <a:latin typeface="Arial" panose="020B0604020202020204" pitchFamily="34" charset="0"/>
              <a:cs typeface="Arial" panose="020B0604020202020204" pitchFamily="34" charset="0"/>
            </a:endParaRPr>
          </a:p>
        </p:txBody>
      </p:sp>
      <p:sp>
        <p:nvSpPr>
          <p:cNvPr id="17" name="Rectangle 7"/>
          <p:cNvSpPr>
            <a:spLocks noChangeArrowheads="1"/>
          </p:cNvSpPr>
          <p:nvPr/>
        </p:nvSpPr>
        <p:spPr bwMode="auto">
          <a:xfrm>
            <a:off x="6384032" y="3412233"/>
            <a:ext cx="3024336" cy="329952"/>
          </a:xfrm>
          <a:prstGeom prst="rect">
            <a:avLst/>
          </a:prstGeom>
          <a:noFill/>
          <a:ln w="9525">
            <a:noFill/>
            <a:miter lim="800000"/>
            <a:headEnd/>
            <a:tailEnd/>
          </a:ln>
          <a:effectLst>
            <a:outerShdw blurRad="88900" dist="38099" dir="2700000" algn="ctr" rotWithShape="0">
              <a:srgbClr val="FFFFFF">
                <a:alpha val="99962"/>
              </a:srgbClr>
            </a:outerShdw>
          </a:effectLst>
        </p:spPr>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eaLnBrk="1" hangingPunct="1">
              <a:lnSpc>
                <a:spcPct val="100000"/>
              </a:lnSpc>
              <a:spcBef>
                <a:spcPct val="0"/>
              </a:spcBef>
              <a:buFontTx/>
              <a:buNone/>
            </a:pPr>
            <a:r>
              <a:rPr lang="it-IT" altLang="it-IT" sz="1500">
                <a:latin typeface="Arial" panose="020B0604020202020204" pitchFamily="34" charset="0"/>
                <a:cs typeface="Arial" panose="020B0604020202020204" pitchFamily="34" charset="0"/>
              </a:rPr>
              <a:t>le </a:t>
            </a:r>
            <a:r>
              <a:rPr lang="it-IT" altLang="it-IT" sz="1500" dirty="0">
                <a:latin typeface="Arial" panose="020B0604020202020204" pitchFamily="34" charset="0"/>
                <a:cs typeface="Arial" panose="020B0604020202020204" pitchFamily="34" charset="0"/>
              </a:rPr>
              <a:t>risorse </a:t>
            </a:r>
            <a:r>
              <a:rPr lang="it-IT" altLang="it-IT" sz="1500">
                <a:latin typeface="Arial" panose="020B0604020202020204" pitchFamily="34" charset="0"/>
                <a:cs typeface="Arial" panose="020B0604020202020204" pitchFamily="34" charset="0"/>
              </a:rPr>
              <a:t>sono utilizzate nei:</a:t>
            </a:r>
            <a:endParaRPr lang="it-IT" altLang="it-IT" sz="1500" dirty="0">
              <a:latin typeface="Arial" panose="020B0604020202020204" pitchFamily="34" charset="0"/>
              <a:cs typeface="Arial" panose="020B0604020202020204" pitchFamily="34" charset="0"/>
            </a:endParaRPr>
          </a:p>
        </p:txBody>
      </p:sp>
      <p:sp>
        <p:nvSpPr>
          <p:cNvPr id="22" name="Rectangle 14"/>
          <p:cNvSpPr>
            <a:spLocks noChangeArrowheads="1"/>
          </p:cNvSpPr>
          <p:nvPr/>
        </p:nvSpPr>
        <p:spPr bwMode="auto">
          <a:xfrm>
            <a:off x="263769" y="5949281"/>
            <a:ext cx="11368454" cy="457200"/>
          </a:xfrm>
          <a:prstGeom prst="rect">
            <a:avLst/>
          </a:prstGeom>
          <a:solidFill>
            <a:srgbClr val="FFFF00"/>
          </a:solidFill>
          <a:ln w="9525">
            <a:solidFill>
              <a:srgbClr val="000000"/>
            </a:solidFill>
            <a:miter lim="800000"/>
            <a:headEnd/>
            <a:tailEnd/>
          </a:ln>
          <a:effectLst>
            <a:outerShdw blurRad="63500" dist="107763" dir="18900000" algn="ctr" rotWithShape="0">
              <a:srgbClr val="000000">
                <a:alpha val="74998"/>
              </a:srgbClr>
            </a:outerShdw>
          </a:effectLst>
        </p:spPr>
        <p:txBody>
          <a:bodyPr anchor="ctr" anchorCtr="1"/>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ctr">
              <a:lnSpc>
                <a:spcPct val="100000"/>
              </a:lnSpc>
              <a:spcBef>
                <a:spcPct val="0"/>
              </a:spcBef>
              <a:buFontTx/>
              <a:buNone/>
            </a:pPr>
            <a:r>
              <a:rPr lang="it-IT" altLang="it-IT" sz="2200" b="1" dirty="0">
                <a:latin typeface="Arial" panose="020B0604020202020204" pitchFamily="34" charset="0"/>
                <a:cs typeface="Arial" panose="020B0604020202020204" pitchFamily="34" charset="0"/>
              </a:rPr>
              <a:t>Prestazioni</a:t>
            </a:r>
          </a:p>
        </p:txBody>
      </p:sp>
      <p:sp>
        <p:nvSpPr>
          <p:cNvPr id="23" name="Freccia giù 22"/>
          <p:cNvSpPr/>
          <p:nvPr/>
        </p:nvSpPr>
        <p:spPr>
          <a:xfrm>
            <a:off x="6134100" y="5419329"/>
            <a:ext cx="304800" cy="483096"/>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ctr" eaLnBrk="1" hangingPunct="1"/>
            <a:endParaRPr lang="it-IT" altLang="it-IT">
              <a:solidFill>
                <a:srgbClr val="FFFFFF"/>
              </a:solidFill>
              <a:latin typeface="Arial" panose="020B0604020202020204" pitchFamily="34" charset="0"/>
              <a:cs typeface="Arial" panose="020B0604020202020204" pitchFamily="34" charset="0"/>
            </a:endParaRPr>
          </a:p>
        </p:txBody>
      </p:sp>
      <p:sp>
        <p:nvSpPr>
          <p:cNvPr id="25" name="Rectangle 7"/>
          <p:cNvSpPr>
            <a:spLocks noChangeArrowheads="1"/>
          </p:cNvSpPr>
          <p:nvPr/>
        </p:nvSpPr>
        <p:spPr bwMode="auto">
          <a:xfrm>
            <a:off x="6312024" y="5474569"/>
            <a:ext cx="3168352" cy="355848"/>
          </a:xfrm>
          <a:prstGeom prst="rect">
            <a:avLst/>
          </a:prstGeom>
          <a:noFill/>
          <a:ln w="9525">
            <a:noFill/>
            <a:miter lim="800000"/>
            <a:headEnd/>
            <a:tailEnd/>
          </a:ln>
          <a:effectLst>
            <a:outerShdw blurRad="88900" dist="38099" dir="2700000" algn="ctr" rotWithShape="0">
              <a:srgbClr val="FFFFFF">
                <a:alpha val="99962"/>
              </a:srgbClr>
            </a:outerShdw>
          </a:effectLst>
        </p:spPr>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eaLnBrk="1" hangingPunct="1">
              <a:lnSpc>
                <a:spcPct val="100000"/>
              </a:lnSpc>
              <a:spcBef>
                <a:spcPct val="0"/>
              </a:spcBef>
              <a:buFontTx/>
              <a:buNone/>
            </a:pPr>
            <a:r>
              <a:rPr lang="it-IT" altLang="it-IT" sz="1500" dirty="0">
                <a:latin typeface="Arial" panose="020B0604020202020204" pitchFamily="34" charset="0"/>
                <a:cs typeface="Arial" panose="020B0604020202020204" pitchFamily="34" charset="0"/>
              </a:rPr>
              <a:t> le </a:t>
            </a:r>
            <a:r>
              <a:rPr lang="it-IT" altLang="it-IT" sz="1500">
                <a:latin typeface="Arial" panose="020B0604020202020204" pitchFamily="34" charset="0"/>
                <a:cs typeface="Arial" panose="020B0604020202020204" pitchFamily="34" charset="0"/>
              </a:rPr>
              <a:t>risorse sono assegnate alle:</a:t>
            </a:r>
            <a:endParaRPr lang="it-IT" altLang="it-IT" sz="1500" dirty="0">
              <a:latin typeface="Arial" panose="020B0604020202020204" pitchFamily="34" charset="0"/>
              <a:cs typeface="Arial" panose="020B0604020202020204" pitchFamily="34" charset="0"/>
            </a:endParaRPr>
          </a:p>
        </p:txBody>
      </p:sp>
      <p:pic>
        <p:nvPicPr>
          <p:cNvPr id="3" name="Immagine 2">
            <a:extLst>
              <a:ext uri="{FF2B5EF4-FFF2-40B4-BE49-F238E27FC236}">
                <a16:creationId xmlns:a16="http://schemas.microsoft.com/office/drawing/2014/main" id="{375049FF-1704-DAEE-D918-8D2C0A683080}"/>
              </a:ext>
            </a:extLst>
          </p:cNvPr>
          <p:cNvPicPr>
            <a:picLocks noChangeAspect="1"/>
          </p:cNvPicPr>
          <p:nvPr/>
        </p:nvPicPr>
        <p:blipFill>
          <a:blip r:embed="rId3"/>
          <a:stretch>
            <a:fillRect/>
          </a:stretch>
        </p:blipFill>
        <p:spPr>
          <a:xfrm>
            <a:off x="9993745" y="146051"/>
            <a:ext cx="2016211" cy="863014"/>
          </a:xfrm>
          <a:prstGeom prst="rect">
            <a:avLst/>
          </a:prstGeom>
        </p:spPr>
      </p:pic>
      <p:sp>
        <p:nvSpPr>
          <p:cNvPr id="5" name="Rectangle 7">
            <a:extLst>
              <a:ext uri="{FF2B5EF4-FFF2-40B4-BE49-F238E27FC236}">
                <a16:creationId xmlns:a16="http://schemas.microsoft.com/office/drawing/2014/main" id="{10872607-0C22-E28F-C9BE-0FEFCBA9233A}"/>
              </a:ext>
            </a:extLst>
          </p:cNvPr>
          <p:cNvSpPr>
            <a:spLocks noChangeArrowheads="1"/>
          </p:cNvSpPr>
          <p:nvPr/>
        </p:nvSpPr>
        <p:spPr bwMode="auto">
          <a:xfrm>
            <a:off x="712177" y="5515117"/>
            <a:ext cx="5421923" cy="308992"/>
          </a:xfrm>
          <a:prstGeom prst="rect">
            <a:avLst/>
          </a:prstGeom>
          <a:noFill/>
          <a:ln w="9525">
            <a:noFill/>
            <a:miter lim="800000"/>
            <a:headEnd/>
            <a:tailEnd/>
          </a:ln>
          <a:effectLst>
            <a:outerShdw blurRad="88900" dist="38099" dir="2700000" algn="ctr" rotWithShape="0">
              <a:srgbClr val="FFFFFF">
                <a:alpha val="99962"/>
              </a:srgbClr>
            </a:outerShdw>
          </a:effectLst>
        </p:spPr>
        <p:txBody>
          <a:bodyPr anchor="ctr"/>
          <a:lstStyle>
            <a:lvl1pPr eaLnBrk="0" hangingPunct="0">
              <a:defRPr sz="2000">
                <a:solidFill>
                  <a:schemeClr val="tx1"/>
                </a:solidFill>
                <a:latin typeface="Arial Narrow" charset="0"/>
                <a:ea typeface="ＭＳ Ｐゴシック" charset="-128"/>
              </a:defRPr>
            </a:lvl1pPr>
            <a:lvl2pPr marL="37931725" indent="-37474525" eaLnBrk="0" hangingPunct="0">
              <a:defRPr sz="2000">
                <a:solidFill>
                  <a:schemeClr val="tx1"/>
                </a:solidFill>
                <a:latin typeface="Arial Narrow" charset="0"/>
                <a:ea typeface="ＭＳ Ｐゴシック" charset="-128"/>
              </a:defRPr>
            </a:lvl2pPr>
            <a:lvl3pPr eaLnBrk="0" hangingPunct="0">
              <a:defRPr sz="2000">
                <a:solidFill>
                  <a:schemeClr val="tx1"/>
                </a:solidFill>
                <a:latin typeface="Arial Narrow" charset="0"/>
                <a:ea typeface="ＭＳ Ｐゴシック" charset="-128"/>
              </a:defRPr>
            </a:lvl3pPr>
            <a:lvl4pPr eaLnBrk="0" hangingPunct="0">
              <a:defRPr sz="2000">
                <a:solidFill>
                  <a:schemeClr val="tx1"/>
                </a:solidFill>
                <a:latin typeface="Arial Narrow" charset="0"/>
                <a:ea typeface="ＭＳ Ｐゴシック" charset="-128"/>
              </a:defRPr>
            </a:lvl4pPr>
            <a:lvl5pPr eaLnBrk="0" hangingPunct="0">
              <a:defRPr sz="2000">
                <a:solidFill>
                  <a:schemeClr val="tx1"/>
                </a:solidFill>
                <a:latin typeface="Arial Narrow" charset="0"/>
                <a:ea typeface="ＭＳ Ｐゴシック" charset="-128"/>
              </a:defRPr>
            </a:lvl5pPr>
            <a:lvl6pPr marL="4572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6pPr>
            <a:lvl7pPr marL="9144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7pPr>
            <a:lvl8pPr marL="13716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8pPr>
            <a:lvl9pPr marL="1828800" eaLnBrk="0" fontAlgn="base" hangingPunct="0">
              <a:lnSpc>
                <a:spcPct val="90000"/>
              </a:lnSpc>
              <a:spcBef>
                <a:spcPct val="20000"/>
              </a:spcBef>
              <a:spcAft>
                <a:spcPct val="0"/>
              </a:spcAft>
              <a:defRPr sz="2000">
                <a:solidFill>
                  <a:schemeClr val="tx1"/>
                </a:solidFill>
                <a:latin typeface="Arial Narrow" charset="0"/>
                <a:ea typeface="ＭＳ Ｐゴシック" charset="-128"/>
              </a:defRPr>
            </a:lvl9pPr>
          </a:lstStyle>
          <a:p>
            <a:pPr algn="r" eaLnBrk="1" hangingPunct="1">
              <a:lnSpc>
                <a:spcPct val="100000"/>
              </a:lnSpc>
              <a:spcBef>
                <a:spcPct val="0"/>
              </a:spcBef>
              <a:buFontTx/>
              <a:buNone/>
            </a:pPr>
            <a:r>
              <a:rPr lang="it-IT" altLang="it-IT" sz="1500" dirty="0">
                <a:latin typeface="Arial" panose="020B0604020202020204" pitchFamily="34" charset="0"/>
                <a:cs typeface="Arial" panose="020B0604020202020204" pitchFamily="34" charset="0"/>
              </a:rPr>
              <a:t>Con i volumi di attività</a:t>
            </a:r>
          </a:p>
        </p:txBody>
      </p:sp>
    </p:spTree>
    <p:extLst>
      <p:ext uri="{BB962C8B-B14F-4D97-AF65-F5344CB8AC3E}">
        <p14:creationId xmlns:p14="http://schemas.microsoft.com/office/powerpoint/2010/main" val="16594359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edge">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edge">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edge">
                                      <p:cBhvr>
                                        <p:cTn id="26" dur="10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edge">
                                      <p:cBhvr>
                                        <p:cTn id="31" dur="10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83310"/>
                                        </p:tgtEl>
                                        <p:attrNameLst>
                                          <p:attrName>style.visibility</p:attrName>
                                        </p:attrNameLst>
                                      </p:cBhvr>
                                      <p:to>
                                        <p:strVal val="visible"/>
                                      </p:to>
                                    </p:set>
                                    <p:animEffect transition="in" filter="wipe(down)">
                                      <p:cBhvr>
                                        <p:cTn id="40" dur="500"/>
                                        <p:tgtEl>
                                          <p:spTgt spid="183310"/>
                                        </p:tgtEl>
                                      </p:cBhvr>
                                    </p:animEffect>
                                  </p:childTnLst>
                                </p:cTn>
                              </p:par>
                            </p:childTnLst>
                          </p:cTn>
                        </p:par>
                      </p:childTnLst>
                    </p:cTn>
                  </p:par>
                  <p:par>
                    <p:cTn id="41" fill="hold">
                      <p:stCondLst>
                        <p:cond delay="indefinite"/>
                      </p:stCondLst>
                      <p:childTnLst>
                        <p:par>
                          <p:cTn id="42" fill="hold">
                            <p:stCondLst>
                              <p:cond delay="0"/>
                            </p:stCondLst>
                            <p:childTnLst>
                              <p:par>
                                <p:cTn id="43" presetID="20"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edge">
                                      <p:cBhvr>
                                        <p:cTn id="45" dur="1000"/>
                                        <p:tgtEl>
                                          <p:spTgt spid="25"/>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down)">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0"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edge">
                                      <p:cBhvr>
                                        <p:cTn id="5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10" grpId="0" animBg="1"/>
      <p:bldP spid="26" grpId="0" animBg="1"/>
      <p:bldP spid="27" grpId="0"/>
      <p:bldP spid="34" grpId="0"/>
      <p:bldP spid="13" grpId="0" animBg="1"/>
      <p:bldP spid="15" grpId="0" animBg="1"/>
      <p:bldP spid="16" grpId="0"/>
      <p:bldP spid="17" grpId="0"/>
      <p:bldP spid="22" grpId="0" animBg="1"/>
      <p:bldP spid="23" grpId="0" animBg="1"/>
      <p:bldP spid="25"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42" name="Rettangolo 21"/>
          <p:cNvSpPr>
            <a:spLocks noChangeArrowheads="1"/>
          </p:cNvSpPr>
          <p:nvPr/>
        </p:nvSpPr>
        <p:spPr bwMode="auto">
          <a:xfrm>
            <a:off x="89451" y="219600"/>
            <a:ext cx="990429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just" eaLnBrk="1" hangingPunct="1">
              <a:buFont typeface="Arial" charset="0"/>
              <a:buNone/>
            </a:pPr>
            <a:r>
              <a:rPr lang="it-IT" altLang="it-IT" sz="3600" b="1" i="1" u="sng" dirty="0" err="1">
                <a:solidFill>
                  <a:srgbClr val="AB191F"/>
                </a:solidFill>
                <a:latin typeface="Arial Narrow" panose="020B0604020202020204" pitchFamily="34" charset="0"/>
                <a:cs typeface="Arial Narrow" panose="020B0604020202020204" pitchFamily="34" charset="0"/>
              </a:rPr>
              <a:t>Clinical</a:t>
            </a:r>
            <a:r>
              <a:rPr lang="it-IT" altLang="it-IT" sz="3600" b="1" i="1" u="sng" dirty="0">
                <a:solidFill>
                  <a:srgbClr val="AB191F"/>
                </a:solidFill>
                <a:latin typeface="Arial Narrow" panose="020B0604020202020204" pitchFamily="34" charset="0"/>
                <a:cs typeface="Arial Narrow" panose="020B0604020202020204" pitchFamily="34" charset="0"/>
              </a:rPr>
              <a:t> </a:t>
            </a:r>
            <a:r>
              <a:rPr lang="it-IT" altLang="it-IT" sz="3600" b="1" i="1" u="sng" dirty="0" err="1">
                <a:solidFill>
                  <a:srgbClr val="AB191F"/>
                </a:solidFill>
                <a:latin typeface="Arial Narrow" panose="020B0604020202020204" pitchFamily="34" charset="0"/>
                <a:cs typeface="Arial Narrow" panose="020B0604020202020204" pitchFamily="34" charset="0"/>
              </a:rPr>
              <a:t>Costing</a:t>
            </a:r>
            <a:r>
              <a:rPr lang="it-IT" altLang="it-IT" sz="3600" b="1" i="1" u="sng" dirty="0">
                <a:solidFill>
                  <a:srgbClr val="AB191F"/>
                </a:solidFill>
                <a:latin typeface="Arial Narrow" panose="020B0604020202020204" pitchFamily="34" charset="0"/>
                <a:cs typeface="Arial Narrow" panose="020B0604020202020204" pitchFamily="34" charset="0"/>
              </a:rPr>
              <a:t>: obiettivi</a:t>
            </a:r>
          </a:p>
        </p:txBody>
      </p:sp>
      <p:sp>
        <p:nvSpPr>
          <p:cNvPr id="2" name="Rettangolo 1">
            <a:extLst>
              <a:ext uri="{FF2B5EF4-FFF2-40B4-BE49-F238E27FC236}">
                <a16:creationId xmlns:a16="http://schemas.microsoft.com/office/drawing/2014/main" id="{66FE30C3-C4AF-6B46-8F94-DF3B54C0C55D}"/>
              </a:ext>
            </a:extLst>
          </p:cNvPr>
          <p:cNvSpPr/>
          <p:nvPr/>
        </p:nvSpPr>
        <p:spPr>
          <a:xfrm>
            <a:off x="214170" y="1146841"/>
            <a:ext cx="11751539" cy="892552"/>
          </a:xfrm>
          <a:prstGeom prst="rect">
            <a:avLst/>
          </a:prstGeom>
        </p:spPr>
        <p:txBody>
          <a:bodyPr wrap="square">
            <a:spAutoFit/>
          </a:bodyPr>
          <a:lstStyle/>
          <a:p>
            <a:pPr algn="just"/>
            <a:r>
              <a:rPr lang="it-IT" sz="2600" dirty="0">
                <a:latin typeface="Arial" panose="020B0604020202020204" pitchFamily="34" charset="0"/>
                <a:cs typeface="Arial" panose="020B0604020202020204" pitchFamily="34" charset="0"/>
              </a:rPr>
              <a:t>Il Clinical </a:t>
            </a:r>
            <a:r>
              <a:rPr lang="it-IT" sz="2600" dirty="0" err="1">
                <a:latin typeface="Arial" panose="020B0604020202020204" pitchFamily="34" charset="0"/>
                <a:cs typeface="Arial" panose="020B0604020202020204" pitchFamily="34" charset="0"/>
              </a:rPr>
              <a:t>Costing</a:t>
            </a:r>
            <a:r>
              <a:rPr lang="it-IT" sz="2600" dirty="0">
                <a:latin typeface="Arial" panose="020B0604020202020204" pitchFamily="34" charset="0"/>
                <a:cs typeface="Arial" panose="020B0604020202020204" pitchFamily="34" charset="0"/>
              </a:rPr>
              <a:t> permette di rispondere alle seguenti domande, che costituiscono altrettanti </a:t>
            </a:r>
            <a:r>
              <a:rPr lang="it-IT" sz="2600" b="1" dirty="0">
                <a:latin typeface="Arial" panose="020B0604020202020204" pitchFamily="34" charset="0"/>
                <a:cs typeface="Arial" panose="020B0604020202020204" pitchFamily="34" charset="0"/>
              </a:rPr>
              <a:t>obiettivi del Clinical </a:t>
            </a:r>
            <a:r>
              <a:rPr lang="it-IT" sz="2600" b="1" dirty="0" err="1">
                <a:latin typeface="Arial" panose="020B0604020202020204" pitchFamily="34" charset="0"/>
                <a:cs typeface="Arial" panose="020B0604020202020204" pitchFamily="34" charset="0"/>
              </a:rPr>
              <a:t>Costing</a:t>
            </a:r>
            <a:r>
              <a:rPr lang="it-IT" sz="2600" dirty="0">
                <a:latin typeface="Arial" panose="020B0604020202020204" pitchFamily="34" charset="0"/>
                <a:cs typeface="Arial" panose="020B0604020202020204" pitchFamily="34" charset="0"/>
              </a:rPr>
              <a:t>:</a:t>
            </a:r>
          </a:p>
        </p:txBody>
      </p:sp>
      <p:sp>
        <p:nvSpPr>
          <p:cNvPr id="4" name="CasellaDiTesto 3">
            <a:extLst>
              <a:ext uri="{FF2B5EF4-FFF2-40B4-BE49-F238E27FC236}">
                <a16:creationId xmlns:a16="http://schemas.microsoft.com/office/drawing/2014/main" id="{55E4549E-161D-7D2F-5BA3-615FA13173FA}"/>
              </a:ext>
            </a:extLst>
          </p:cNvPr>
          <p:cNvSpPr txBox="1"/>
          <p:nvPr/>
        </p:nvSpPr>
        <p:spPr>
          <a:xfrm>
            <a:off x="214170" y="2224526"/>
            <a:ext cx="11751538" cy="4493538"/>
          </a:xfrm>
          <a:prstGeom prst="rect">
            <a:avLst/>
          </a:prstGeom>
          <a:noFill/>
        </p:spPr>
        <p:txBody>
          <a:bodyPr wrap="square">
            <a:spAutoFit/>
          </a:bodyPr>
          <a:lstStyle/>
          <a:p>
            <a:pPr marL="342900" indent="-342900" algn="just">
              <a:buFont typeface="+mj-lt"/>
              <a:buAutoNum type="arabicParenR"/>
            </a:pPr>
            <a:r>
              <a:rPr lang="it-IT" sz="2600" dirty="0">
                <a:latin typeface="Arial" panose="020B0604020202020204" pitchFamily="34" charset="0"/>
                <a:cs typeface="Arial" panose="020B0604020202020204" pitchFamily="34" charset="0"/>
              </a:rPr>
              <a:t>l’</a:t>
            </a:r>
            <a:r>
              <a:rPr lang="it-IT" sz="2600" i="1" dirty="0">
                <a:latin typeface="Arial" panose="020B0604020202020204" pitchFamily="34" charset="0"/>
                <a:cs typeface="Arial" panose="020B0604020202020204" pitchFamily="34" charset="0"/>
              </a:rPr>
              <a:t>assistito</a:t>
            </a:r>
            <a:r>
              <a:rPr lang="it-IT" sz="2600" dirty="0">
                <a:latin typeface="Arial" panose="020B0604020202020204" pitchFamily="34" charset="0"/>
                <a:cs typeface="Arial" panose="020B0604020202020204" pitchFamily="34" charset="0"/>
              </a:rPr>
              <a:t> è davvero al centro dell’attenzione dei sistemi gestionali in Sanità?</a:t>
            </a:r>
          </a:p>
          <a:p>
            <a:pPr marL="342900" indent="-342900" algn="just">
              <a:buFont typeface="+mj-lt"/>
              <a:buAutoNum type="arabicParenR"/>
            </a:pPr>
            <a:endParaRPr lang="it-IT" sz="2600" dirty="0">
              <a:latin typeface="Arial" panose="020B0604020202020204" pitchFamily="34" charset="0"/>
              <a:cs typeface="Arial" panose="020B0604020202020204" pitchFamily="34" charset="0"/>
            </a:endParaRPr>
          </a:p>
          <a:p>
            <a:pPr marL="342900" indent="-342900" algn="just">
              <a:buFont typeface="+mj-lt"/>
              <a:buAutoNum type="arabicParenR"/>
            </a:pPr>
            <a:r>
              <a:rPr lang="it-IT" sz="2600" dirty="0">
                <a:latin typeface="Arial" panose="020B0604020202020204" pitchFamily="34" charset="0"/>
                <a:cs typeface="Arial" panose="020B0604020202020204" pitchFamily="34" charset="0"/>
              </a:rPr>
              <a:t>come assicurare la </a:t>
            </a:r>
            <a:r>
              <a:rPr lang="it-IT" sz="2600" i="1" dirty="0">
                <a:latin typeface="Arial" panose="020B0604020202020204" pitchFamily="34" charset="0"/>
                <a:cs typeface="Arial" panose="020B0604020202020204" pitchFamily="34" charset="0"/>
              </a:rPr>
              <a:t>sostenibilità</a:t>
            </a:r>
            <a:r>
              <a:rPr lang="it-IT" sz="2600" dirty="0">
                <a:latin typeface="Arial" panose="020B0604020202020204" pitchFamily="34" charset="0"/>
                <a:cs typeface="Arial" panose="020B0604020202020204" pitchFamily="34" charset="0"/>
              </a:rPr>
              <a:t> de sistema sanitario sia dal lato economico che da quello socio-sanitario?</a:t>
            </a:r>
          </a:p>
          <a:p>
            <a:pPr marL="342900" indent="-342900" algn="just">
              <a:buFont typeface="+mj-lt"/>
              <a:buAutoNum type="arabicParenR"/>
            </a:pPr>
            <a:endParaRPr lang="it-IT" sz="2600" dirty="0">
              <a:latin typeface="Arial" panose="020B0604020202020204" pitchFamily="34" charset="0"/>
              <a:cs typeface="Arial" panose="020B0604020202020204" pitchFamily="34" charset="0"/>
            </a:endParaRPr>
          </a:p>
          <a:p>
            <a:pPr marL="342900" indent="-342900" algn="just">
              <a:buFont typeface="+mj-lt"/>
              <a:buAutoNum type="arabicParenR"/>
            </a:pPr>
            <a:r>
              <a:rPr lang="it-IT" sz="2600" dirty="0">
                <a:latin typeface="Arial" panose="020B0604020202020204" pitchFamily="34" charset="0"/>
                <a:cs typeface="Arial" panose="020B0604020202020204" pitchFamily="34" charset="0"/>
              </a:rPr>
              <a:t>siamo concentrati sulla riduzione degli sprechi (</a:t>
            </a:r>
            <a:r>
              <a:rPr lang="it-IT" sz="2600" i="1" dirty="0">
                <a:latin typeface="Arial" panose="020B0604020202020204" pitchFamily="34" charset="0"/>
                <a:cs typeface="Arial" panose="020B0604020202020204" pitchFamily="34" charset="0"/>
              </a:rPr>
              <a:t>efficienza</a:t>
            </a:r>
            <a:r>
              <a:rPr lang="it-IT" sz="2600" dirty="0">
                <a:latin typeface="Arial" panose="020B0604020202020204" pitchFamily="34" charset="0"/>
                <a:cs typeface="Arial" panose="020B0604020202020204" pitchFamily="34" charset="0"/>
              </a:rPr>
              <a:t>) o siamo solo interessati a contrarre la spesa?</a:t>
            </a:r>
          </a:p>
          <a:p>
            <a:pPr marL="342900" indent="-342900" algn="just">
              <a:buFont typeface="+mj-lt"/>
              <a:buAutoNum type="arabicParenR"/>
            </a:pPr>
            <a:endParaRPr lang="it-IT" sz="2600" dirty="0">
              <a:latin typeface="Arial" panose="020B0604020202020204" pitchFamily="34" charset="0"/>
              <a:cs typeface="Arial" panose="020B0604020202020204" pitchFamily="34" charset="0"/>
            </a:endParaRPr>
          </a:p>
          <a:p>
            <a:pPr marL="342900" indent="-342900" algn="just">
              <a:buFont typeface="+mj-lt"/>
              <a:buAutoNum type="arabicParenR"/>
            </a:pPr>
            <a:r>
              <a:rPr lang="it-IT" sz="2600" dirty="0">
                <a:latin typeface="Arial" panose="020B0604020202020204" pitchFamily="34" charset="0"/>
                <a:cs typeface="Arial" panose="020B0604020202020204" pitchFamily="34" charset="0"/>
              </a:rPr>
              <a:t>le risorse vengono allocate con </a:t>
            </a:r>
            <a:r>
              <a:rPr lang="it-IT" sz="2600" i="1" dirty="0">
                <a:latin typeface="Arial" panose="020B0604020202020204" pitchFamily="34" charset="0"/>
                <a:cs typeface="Arial" panose="020B0604020202020204" pitchFamily="34" charset="0"/>
              </a:rPr>
              <a:t>equità</a:t>
            </a:r>
            <a:r>
              <a:rPr lang="it-IT" sz="2600" dirty="0">
                <a:latin typeface="Arial" panose="020B0604020202020204" pitchFamily="34" charset="0"/>
                <a:cs typeface="Arial" panose="020B0604020202020204" pitchFamily="34" charset="0"/>
              </a:rPr>
              <a:t>, ovvero riusciamo a distribuirle in funzione dei bisogni sanitari dei pazienti e delle relative attività, o sono distribuite solo su base storica, reiterando gli errori del passato? </a:t>
            </a:r>
          </a:p>
        </p:txBody>
      </p:sp>
      <p:pic>
        <p:nvPicPr>
          <p:cNvPr id="3" name="Immagine 2">
            <a:extLst>
              <a:ext uri="{FF2B5EF4-FFF2-40B4-BE49-F238E27FC236}">
                <a16:creationId xmlns:a16="http://schemas.microsoft.com/office/drawing/2014/main" id="{B56E52BA-114C-87CD-241E-5AFC54D2C64E}"/>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712172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 calcmode="lin" valueType="num">
                                      <p:cBhvr additive="base">
                                        <p:cTn id="3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42" name="Rettangolo 21"/>
          <p:cNvSpPr>
            <a:spLocks noChangeArrowheads="1"/>
          </p:cNvSpPr>
          <p:nvPr/>
        </p:nvSpPr>
        <p:spPr bwMode="auto">
          <a:xfrm>
            <a:off x="182044" y="238336"/>
            <a:ext cx="97173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just" eaLnBrk="1" hangingPunct="1">
              <a:buFont typeface="Arial" charset="0"/>
              <a:buNone/>
            </a:pPr>
            <a:r>
              <a:rPr lang="it-IT" altLang="it-IT" sz="3600" b="1" i="1" u="sng" dirty="0">
                <a:solidFill>
                  <a:srgbClr val="AB191F"/>
                </a:solidFill>
                <a:latin typeface="Arial Narrow" panose="020B0604020202020204" pitchFamily="34" charset="0"/>
                <a:cs typeface="Arial Narrow" panose="020B0604020202020204" pitchFamily="34" charset="0"/>
              </a:rPr>
              <a:t>Clinical </a:t>
            </a:r>
            <a:r>
              <a:rPr lang="it-IT" altLang="it-IT" sz="3600" b="1" i="1" u="sng" dirty="0" err="1">
                <a:solidFill>
                  <a:srgbClr val="AB191F"/>
                </a:solidFill>
                <a:latin typeface="Arial Narrow" panose="020B0604020202020204" pitchFamily="34" charset="0"/>
                <a:cs typeface="Arial Narrow" panose="020B0604020202020204" pitchFamily="34" charset="0"/>
              </a:rPr>
              <a:t>Costing</a:t>
            </a:r>
            <a:r>
              <a:rPr lang="it-IT" altLang="it-IT" sz="3600" b="1" i="1" u="sng" dirty="0">
                <a:solidFill>
                  <a:srgbClr val="AB191F"/>
                </a:solidFill>
                <a:latin typeface="Arial Narrow" panose="020B0604020202020204" pitchFamily="34" charset="0"/>
                <a:cs typeface="Arial Narrow" panose="020B0604020202020204" pitchFamily="34" charset="0"/>
              </a:rPr>
              <a:t>: caratteristiche</a:t>
            </a:r>
          </a:p>
        </p:txBody>
      </p:sp>
      <p:sp>
        <p:nvSpPr>
          <p:cNvPr id="2" name="Rettangolo 1">
            <a:extLst>
              <a:ext uri="{FF2B5EF4-FFF2-40B4-BE49-F238E27FC236}">
                <a16:creationId xmlns:a16="http://schemas.microsoft.com/office/drawing/2014/main" id="{66FE30C3-C4AF-6B46-8F94-DF3B54C0C55D}"/>
              </a:ext>
            </a:extLst>
          </p:cNvPr>
          <p:cNvSpPr/>
          <p:nvPr/>
        </p:nvSpPr>
        <p:spPr>
          <a:xfrm>
            <a:off x="246184" y="1170195"/>
            <a:ext cx="11727411" cy="830997"/>
          </a:xfrm>
          <a:prstGeom prst="rect">
            <a:avLst/>
          </a:prstGeom>
        </p:spPr>
        <p:txBody>
          <a:bodyPr wrap="square">
            <a:spAutoFit/>
          </a:bodyPr>
          <a:lstStyle/>
          <a:p>
            <a:pPr algn="just"/>
            <a:r>
              <a:rPr lang="it-IT" sz="2400" dirty="0">
                <a:latin typeface="Arial" panose="020B0604020202020204" pitchFamily="34" charset="0"/>
                <a:ea typeface="DengXian" panose="02010600030101010101" pitchFamily="2" charset="-122"/>
                <a:cs typeface="Arial" panose="020B0604020202020204" pitchFamily="34" charset="0"/>
              </a:rPr>
              <a:t>Vi sono diversi tipi di Clinical </a:t>
            </a:r>
            <a:r>
              <a:rPr lang="it-IT" sz="2400" dirty="0" err="1">
                <a:latin typeface="Arial" panose="020B0604020202020204" pitchFamily="34" charset="0"/>
                <a:ea typeface="DengXian" panose="02010600030101010101" pitchFamily="2" charset="-122"/>
                <a:cs typeface="Arial" panose="020B0604020202020204" pitchFamily="34" charset="0"/>
              </a:rPr>
              <a:t>Costing</a:t>
            </a:r>
            <a:r>
              <a:rPr lang="it-IT" sz="2400" dirty="0">
                <a:latin typeface="Arial" panose="020B0604020202020204" pitchFamily="34" charset="0"/>
                <a:ea typeface="DengXian" panose="02010600030101010101" pitchFamily="2" charset="-122"/>
                <a:cs typeface="Arial" panose="020B0604020202020204" pitchFamily="34" charset="0"/>
              </a:rPr>
              <a:t>: tutti hanno in comune quattro caratteristiche (che corrispondono ad altrettante esigenze della Sanità)</a:t>
            </a:r>
          </a:p>
        </p:txBody>
      </p:sp>
      <p:sp>
        <p:nvSpPr>
          <p:cNvPr id="4" name="Stella a 4 punte 3">
            <a:extLst>
              <a:ext uri="{FF2B5EF4-FFF2-40B4-BE49-F238E27FC236}">
                <a16:creationId xmlns:a16="http://schemas.microsoft.com/office/drawing/2014/main" id="{3EBE1A5B-1DFC-8F44-B4D7-DF1484D2C5AC}"/>
              </a:ext>
            </a:extLst>
          </p:cNvPr>
          <p:cNvSpPr/>
          <p:nvPr/>
        </p:nvSpPr>
        <p:spPr>
          <a:xfrm>
            <a:off x="3939527" y="2773355"/>
            <a:ext cx="4032448" cy="3240360"/>
          </a:xfrm>
          <a:prstGeom prst="star4">
            <a:avLst/>
          </a:prstGeom>
          <a:solidFill>
            <a:srgbClr val="0070C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600">
              <a:latin typeface="Times New Roman" charset="0"/>
              <a:ea typeface="Times New Roman" charset="0"/>
              <a:cs typeface="Times New Roman" charset="0"/>
            </a:endParaRPr>
          </a:p>
        </p:txBody>
      </p:sp>
      <p:sp>
        <p:nvSpPr>
          <p:cNvPr id="5" name="Rectangle 2">
            <a:extLst>
              <a:ext uri="{FF2B5EF4-FFF2-40B4-BE49-F238E27FC236}">
                <a16:creationId xmlns:a16="http://schemas.microsoft.com/office/drawing/2014/main" id="{25F3AE1E-F05F-4C4A-A2DB-F8C51E9145B9}"/>
              </a:ext>
            </a:extLst>
          </p:cNvPr>
          <p:cNvSpPr txBox="1">
            <a:spLocks/>
          </p:cNvSpPr>
          <p:nvPr/>
        </p:nvSpPr>
        <p:spPr bwMode="auto">
          <a:xfrm>
            <a:off x="3385673" y="2064885"/>
            <a:ext cx="5140157" cy="724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algn="ctr" eaLnBrk="1" hangingPunct="1">
              <a:buFont typeface="Arial" charset="0"/>
              <a:buNone/>
            </a:pPr>
            <a:r>
              <a:rPr lang="it-IT" sz="2200" b="1" dirty="0">
                <a:latin typeface="Arial" panose="020B0604020202020204" pitchFamily="34" charset="0"/>
                <a:ea typeface="Times New Roman" charset="0"/>
                <a:cs typeface="Arial" panose="020B0604020202020204" pitchFamily="34" charset="0"/>
              </a:rPr>
              <a:t>Caratteristica strategica</a:t>
            </a:r>
          </a:p>
          <a:p>
            <a:pPr algn="ctr" eaLnBrk="1" hangingPunct="1">
              <a:buFont typeface="Arial" charset="0"/>
              <a:buNone/>
            </a:pPr>
            <a:r>
              <a:rPr lang="it-IT" sz="1400" dirty="0">
                <a:latin typeface="Arial" panose="020B0604020202020204" pitchFamily="34" charset="0"/>
                <a:ea typeface="Times New Roman" charset="0"/>
                <a:cs typeface="Arial" panose="020B0604020202020204" pitchFamily="34" charset="0"/>
              </a:rPr>
              <a:t>Porre l’utente al centro dell’attenzione</a:t>
            </a:r>
          </a:p>
        </p:txBody>
      </p:sp>
      <p:sp>
        <p:nvSpPr>
          <p:cNvPr id="6" name="Rectangle 2">
            <a:extLst>
              <a:ext uri="{FF2B5EF4-FFF2-40B4-BE49-F238E27FC236}">
                <a16:creationId xmlns:a16="http://schemas.microsoft.com/office/drawing/2014/main" id="{3B519304-720B-2740-9813-213B95C0F840}"/>
              </a:ext>
            </a:extLst>
          </p:cNvPr>
          <p:cNvSpPr txBox="1">
            <a:spLocks/>
          </p:cNvSpPr>
          <p:nvPr/>
        </p:nvSpPr>
        <p:spPr bwMode="auto">
          <a:xfrm>
            <a:off x="363794" y="3662103"/>
            <a:ext cx="3575733" cy="13666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algn="r" eaLnBrk="1" hangingPunct="1">
              <a:buFont typeface="Arial" charset="0"/>
              <a:buNone/>
            </a:pPr>
            <a:r>
              <a:rPr lang="it-IT" sz="2200" b="1" dirty="0">
                <a:latin typeface="Arial" panose="020B0604020202020204" pitchFamily="34" charset="0"/>
                <a:ea typeface="Times New Roman" charset="0"/>
                <a:cs typeface="Arial" panose="020B0604020202020204" pitchFamily="34" charset="0"/>
              </a:rPr>
              <a:t>Caratteristica valutativa</a:t>
            </a:r>
          </a:p>
          <a:p>
            <a:pPr algn="r" eaLnBrk="1" hangingPunct="1"/>
            <a:r>
              <a:rPr lang="it-IT" sz="1400" dirty="0">
                <a:latin typeface="Arial" panose="020B0604020202020204" pitchFamily="34" charset="0"/>
                <a:ea typeface="DengXian" panose="02010600030101010101" pitchFamily="2" charset="-122"/>
                <a:cs typeface="Arial" panose="020B0604020202020204" pitchFamily="34" charset="0"/>
              </a:rPr>
              <a:t>Operare confronti</a:t>
            </a:r>
            <a:endParaRPr lang="it-IT" sz="1400" dirty="0">
              <a:latin typeface="Arial" panose="020B0604020202020204" pitchFamily="34" charset="0"/>
              <a:ea typeface="Times New Roman" charset="0"/>
              <a:cs typeface="Arial" panose="020B0604020202020204" pitchFamily="34" charset="0"/>
            </a:endParaRPr>
          </a:p>
        </p:txBody>
      </p:sp>
      <p:sp>
        <p:nvSpPr>
          <p:cNvPr id="7" name="Rectangle 2">
            <a:extLst>
              <a:ext uri="{FF2B5EF4-FFF2-40B4-BE49-F238E27FC236}">
                <a16:creationId xmlns:a16="http://schemas.microsoft.com/office/drawing/2014/main" id="{BEC01C43-2382-294B-AB96-5F16BEC34C42}"/>
              </a:ext>
            </a:extLst>
          </p:cNvPr>
          <p:cNvSpPr txBox="1">
            <a:spLocks/>
          </p:cNvSpPr>
          <p:nvPr/>
        </p:nvSpPr>
        <p:spPr bwMode="auto">
          <a:xfrm>
            <a:off x="2501421" y="6093869"/>
            <a:ext cx="6770398" cy="6057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algn="ctr" eaLnBrk="1" hangingPunct="1">
              <a:buFont typeface="Arial" charset="0"/>
              <a:buNone/>
            </a:pPr>
            <a:r>
              <a:rPr lang="it-IT" sz="2200" b="1" dirty="0">
                <a:latin typeface="Arial" panose="020B0604020202020204" pitchFamily="34" charset="0"/>
                <a:ea typeface="Times New Roman" charset="0"/>
                <a:cs typeface="Arial" panose="020B0604020202020204" pitchFamily="34" charset="0"/>
              </a:rPr>
              <a:t>Caratteristica tecnica</a:t>
            </a:r>
            <a:endParaRPr lang="it-IT" sz="1400" b="1" dirty="0">
              <a:latin typeface="Arial" panose="020B0604020202020204" pitchFamily="34" charset="0"/>
              <a:ea typeface="Times New Roman" charset="0"/>
              <a:cs typeface="Arial" panose="020B0604020202020204" pitchFamily="34" charset="0"/>
            </a:endParaRPr>
          </a:p>
          <a:p>
            <a:pPr algn="ctr" eaLnBrk="1" hangingPunct="1">
              <a:buFont typeface="Arial" charset="0"/>
              <a:buNone/>
            </a:pPr>
            <a:r>
              <a:rPr lang="it-IT" sz="1400" dirty="0">
                <a:latin typeface="Arial" panose="020B0604020202020204" pitchFamily="34" charset="0"/>
                <a:ea typeface="DengXian" panose="02010600030101010101" pitchFamily="2" charset="-122"/>
                <a:cs typeface="Arial" panose="020B0604020202020204" pitchFamily="34" charset="0"/>
              </a:rPr>
              <a:t>Analisi organizzativo/gestionale fondata sulle attività</a:t>
            </a:r>
            <a:endParaRPr lang="it-IT" sz="2200" b="1" dirty="0">
              <a:latin typeface="Arial" panose="020B0604020202020204" pitchFamily="34" charset="0"/>
              <a:ea typeface="Times New Roman" charset="0"/>
              <a:cs typeface="Arial" panose="020B0604020202020204" pitchFamily="34" charset="0"/>
            </a:endParaRPr>
          </a:p>
        </p:txBody>
      </p:sp>
      <p:sp>
        <p:nvSpPr>
          <p:cNvPr id="8" name="Rectangle 2">
            <a:extLst>
              <a:ext uri="{FF2B5EF4-FFF2-40B4-BE49-F238E27FC236}">
                <a16:creationId xmlns:a16="http://schemas.microsoft.com/office/drawing/2014/main" id="{E63ADF9B-E3D8-544E-9A55-6FEB0D23406F}"/>
              </a:ext>
            </a:extLst>
          </p:cNvPr>
          <p:cNvSpPr txBox="1">
            <a:spLocks/>
          </p:cNvSpPr>
          <p:nvPr/>
        </p:nvSpPr>
        <p:spPr bwMode="auto">
          <a:xfrm>
            <a:off x="8102881" y="3814574"/>
            <a:ext cx="3482605" cy="11010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buFont typeface="Arial" charset="0"/>
              <a:buNone/>
            </a:pPr>
            <a:r>
              <a:rPr lang="it-IT" sz="2200" b="1" dirty="0">
                <a:latin typeface="Arial" panose="020B0604020202020204" pitchFamily="34" charset="0"/>
                <a:ea typeface="Times New Roman" charset="0"/>
                <a:cs typeface="Arial" panose="020B0604020202020204" pitchFamily="34" charset="0"/>
              </a:rPr>
              <a:t>Caratteristica storica</a:t>
            </a:r>
          </a:p>
          <a:p>
            <a:pPr eaLnBrk="1" hangingPunct="1">
              <a:buFont typeface="Arial" charset="0"/>
              <a:buNone/>
            </a:pPr>
            <a:r>
              <a:rPr lang="it-IT" sz="1400" dirty="0">
                <a:latin typeface="Arial" panose="020B0604020202020204" pitchFamily="34" charset="0"/>
                <a:ea typeface="DengXian" panose="02010600030101010101" pitchFamily="2" charset="-122"/>
                <a:cs typeface="Arial" panose="020B0604020202020204" pitchFamily="34" charset="0"/>
              </a:rPr>
              <a:t>Sostenibilità nel tempo</a:t>
            </a:r>
            <a:endParaRPr lang="it-IT" sz="1400" dirty="0">
              <a:latin typeface="Arial" panose="020B0604020202020204" pitchFamily="34" charset="0"/>
              <a:ea typeface="Times New Roman" charset="0"/>
              <a:cs typeface="Arial" panose="020B0604020202020204" pitchFamily="34" charset="0"/>
            </a:endParaRPr>
          </a:p>
        </p:txBody>
      </p:sp>
      <p:sp>
        <p:nvSpPr>
          <p:cNvPr id="9" name="Rectangle 2">
            <a:extLst>
              <a:ext uri="{FF2B5EF4-FFF2-40B4-BE49-F238E27FC236}">
                <a16:creationId xmlns:a16="http://schemas.microsoft.com/office/drawing/2014/main" id="{AEA8EBCD-BE7B-D844-9075-9336C9089510}"/>
              </a:ext>
            </a:extLst>
          </p:cNvPr>
          <p:cNvSpPr txBox="1">
            <a:spLocks/>
          </p:cNvSpPr>
          <p:nvPr/>
        </p:nvSpPr>
        <p:spPr bwMode="auto">
          <a:xfrm>
            <a:off x="4342572" y="4189414"/>
            <a:ext cx="3088096" cy="2880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algn="ctr" eaLnBrk="1" hangingPunct="1">
              <a:buFont typeface="Arial" charset="0"/>
              <a:buNone/>
            </a:pPr>
            <a:r>
              <a:rPr lang="it-IT" sz="2200" b="1" i="1" dirty="0" err="1">
                <a:solidFill>
                  <a:schemeClr val="bg1">
                    <a:lumMod val="95000"/>
                  </a:schemeClr>
                </a:solidFill>
                <a:latin typeface="Arial" panose="020B0604020202020204" pitchFamily="34" charset="0"/>
                <a:ea typeface="Times New Roman" charset="0"/>
                <a:cs typeface="Arial" panose="020B0604020202020204" pitchFamily="34" charset="0"/>
              </a:rPr>
              <a:t>Clinical</a:t>
            </a:r>
            <a:r>
              <a:rPr lang="it-IT" sz="2200" b="1" i="1" dirty="0">
                <a:solidFill>
                  <a:schemeClr val="bg1">
                    <a:lumMod val="95000"/>
                  </a:schemeClr>
                </a:solidFill>
                <a:latin typeface="Arial" panose="020B0604020202020204" pitchFamily="34" charset="0"/>
                <a:ea typeface="Times New Roman" charset="0"/>
                <a:cs typeface="Arial" panose="020B0604020202020204" pitchFamily="34" charset="0"/>
              </a:rPr>
              <a:t> </a:t>
            </a:r>
            <a:r>
              <a:rPr lang="it-IT" sz="2200" b="1" i="1" dirty="0" err="1">
                <a:solidFill>
                  <a:schemeClr val="bg1">
                    <a:lumMod val="95000"/>
                  </a:schemeClr>
                </a:solidFill>
                <a:latin typeface="Arial" panose="020B0604020202020204" pitchFamily="34" charset="0"/>
                <a:ea typeface="Times New Roman" charset="0"/>
                <a:cs typeface="Arial" panose="020B0604020202020204" pitchFamily="34" charset="0"/>
              </a:rPr>
              <a:t>Costing</a:t>
            </a:r>
            <a:endParaRPr lang="it-IT" sz="2200" b="1" i="1" dirty="0">
              <a:solidFill>
                <a:schemeClr val="bg1">
                  <a:lumMod val="95000"/>
                </a:schemeClr>
              </a:solidFill>
              <a:latin typeface="Arial" panose="020B0604020202020204" pitchFamily="34" charset="0"/>
              <a:ea typeface="Times New Roman" charset="0"/>
              <a:cs typeface="Arial" panose="020B0604020202020204" pitchFamily="34" charset="0"/>
            </a:endParaRPr>
          </a:p>
        </p:txBody>
      </p:sp>
      <p:pic>
        <p:nvPicPr>
          <p:cNvPr id="3" name="Immagine 2">
            <a:extLst>
              <a:ext uri="{FF2B5EF4-FFF2-40B4-BE49-F238E27FC236}">
                <a16:creationId xmlns:a16="http://schemas.microsoft.com/office/drawing/2014/main" id="{E003CA09-BE2B-7CE6-D48D-B0FDC202175A}"/>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2514195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42" name="Rettangolo 21"/>
          <p:cNvSpPr>
            <a:spLocks noChangeArrowheads="1"/>
          </p:cNvSpPr>
          <p:nvPr/>
        </p:nvSpPr>
        <p:spPr bwMode="auto">
          <a:xfrm>
            <a:off x="99391" y="188641"/>
            <a:ext cx="98943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just" eaLnBrk="1" hangingPunct="1">
              <a:buFont typeface="Arial" charset="0"/>
              <a:buNone/>
            </a:pPr>
            <a:r>
              <a:rPr lang="it-IT" altLang="it-IT" sz="3600" b="1" i="1" dirty="0">
                <a:solidFill>
                  <a:srgbClr val="AB191F"/>
                </a:solidFill>
                <a:latin typeface="Arial Narrow" panose="020B0604020202020204" pitchFamily="34" charset="0"/>
                <a:cs typeface="Arial Narrow" panose="020B0604020202020204" pitchFamily="34" charset="0"/>
              </a:rPr>
              <a:t>Clinical </a:t>
            </a:r>
            <a:r>
              <a:rPr lang="it-IT" altLang="it-IT" sz="3600" b="1" i="1" dirty="0" err="1">
                <a:solidFill>
                  <a:srgbClr val="AB191F"/>
                </a:solidFill>
                <a:latin typeface="Arial Narrow" panose="020B0604020202020204" pitchFamily="34" charset="0"/>
                <a:cs typeface="Arial Narrow" panose="020B0604020202020204" pitchFamily="34" charset="0"/>
              </a:rPr>
              <a:t>Costing</a:t>
            </a:r>
            <a:r>
              <a:rPr lang="it-IT" altLang="it-IT" sz="3600" b="1" i="1" dirty="0">
                <a:solidFill>
                  <a:srgbClr val="AB191F"/>
                </a:solidFill>
                <a:latin typeface="Arial Narrow" panose="020B0604020202020204" pitchFamily="34" charset="0"/>
                <a:cs typeface="Arial Narrow" panose="020B0604020202020204" pitchFamily="34" charset="0"/>
              </a:rPr>
              <a:t>: caratteristiche</a:t>
            </a:r>
          </a:p>
        </p:txBody>
      </p:sp>
      <p:sp>
        <p:nvSpPr>
          <p:cNvPr id="2" name="Rettangolo 1">
            <a:extLst>
              <a:ext uri="{FF2B5EF4-FFF2-40B4-BE49-F238E27FC236}">
                <a16:creationId xmlns:a16="http://schemas.microsoft.com/office/drawing/2014/main" id="{66FE30C3-C4AF-6B46-8F94-DF3B54C0C55D}"/>
              </a:ext>
            </a:extLst>
          </p:cNvPr>
          <p:cNvSpPr/>
          <p:nvPr/>
        </p:nvSpPr>
        <p:spPr>
          <a:xfrm>
            <a:off x="228600" y="1136934"/>
            <a:ext cx="11781356" cy="954107"/>
          </a:xfrm>
          <a:prstGeom prst="rect">
            <a:avLst/>
          </a:prstGeom>
        </p:spPr>
        <p:txBody>
          <a:bodyPr wrap="square">
            <a:spAutoFit/>
          </a:bodyPr>
          <a:lstStyle/>
          <a:p>
            <a:pPr algn="just"/>
            <a:r>
              <a:rPr lang="it-IT" sz="2800" b="1" dirty="0">
                <a:latin typeface="Arial" panose="020B0604020202020204" pitchFamily="34" charset="0"/>
                <a:ea typeface="DengXian" panose="02010600030101010101" pitchFamily="2" charset="-122"/>
                <a:cs typeface="Arial" panose="020B0604020202020204" pitchFamily="34" charset="0"/>
              </a:rPr>
              <a:t>1-Caratteristica strategica: porre l’utente al centro dell’attenzione dell’analisi gestionale.</a:t>
            </a:r>
          </a:p>
        </p:txBody>
      </p:sp>
      <p:sp>
        <p:nvSpPr>
          <p:cNvPr id="4" name="CasellaDiTesto 3">
            <a:extLst>
              <a:ext uri="{FF2B5EF4-FFF2-40B4-BE49-F238E27FC236}">
                <a16:creationId xmlns:a16="http://schemas.microsoft.com/office/drawing/2014/main" id="{5E7EBF47-7710-DAF5-0B44-0E0692DEE1B2}"/>
              </a:ext>
            </a:extLst>
          </p:cNvPr>
          <p:cNvSpPr txBox="1"/>
          <p:nvPr/>
        </p:nvSpPr>
        <p:spPr>
          <a:xfrm>
            <a:off x="298174" y="4797153"/>
            <a:ext cx="11711782" cy="1338828"/>
          </a:xfrm>
          <a:prstGeom prst="rect">
            <a:avLst/>
          </a:prstGeom>
          <a:noFill/>
        </p:spPr>
        <p:txBody>
          <a:bodyPr wrap="square">
            <a:spAutoFit/>
          </a:bodyPr>
          <a:lstStyle/>
          <a:p>
            <a:pPr algn="just"/>
            <a:r>
              <a:rPr lang="it-IT" sz="2700" u="sng" dirty="0">
                <a:latin typeface="Arial" panose="020B0604020202020204" pitchFamily="34" charset="0"/>
                <a:ea typeface="DengXian" panose="02010600030101010101" pitchFamily="2" charset="-122"/>
                <a:cs typeface="Arial" panose="020B0604020202020204" pitchFamily="34" charset="0"/>
              </a:rPr>
              <a:t>Conseguenza</a:t>
            </a:r>
            <a:r>
              <a:rPr lang="it-IT" sz="2700" dirty="0">
                <a:latin typeface="Arial" panose="020B0604020202020204" pitchFamily="34" charset="0"/>
                <a:ea typeface="DengXian" panose="02010600030101010101" pitchFamily="2" charset="-122"/>
                <a:cs typeface="Arial" panose="020B0604020202020204" pitchFamily="34" charset="0"/>
              </a:rPr>
              <a:t>: la ricerca del costo per assistito è prioritaria e dunque più importante di quella della spesa delle strutture (“</a:t>
            </a:r>
            <a:r>
              <a:rPr lang="it-IT" sz="2700" u="sng" dirty="0">
                <a:latin typeface="Arial" panose="020B0604020202020204" pitchFamily="34" charset="0"/>
                <a:ea typeface="DengXian" panose="02010600030101010101" pitchFamily="2" charset="-122"/>
                <a:cs typeface="Arial" panose="020B0604020202020204" pitchFamily="34" charset="0"/>
              </a:rPr>
              <a:t>non si finanziano apparati ma cure per i pazienti</a:t>
            </a:r>
            <a:r>
              <a:rPr lang="it-IT" sz="2700" dirty="0">
                <a:latin typeface="Arial" panose="020B0604020202020204" pitchFamily="34" charset="0"/>
                <a:ea typeface="DengXian" panose="02010600030101010101" pitchFamily="2" charset="-122"/>
                <a:cs typeface="Arial" panose="020B0604020202020204" pitchFamily="34" charset="0"/>
              </a:rPr>
              <a:t>”)</a:t>
            </a:r>
          </a:p>
        </p:txBody>
      </p:sp>
      <p:sp>
        <p:nvSpPr>
          <p:cNvPr id="6" name="CasellaDiTesto 5">
            <a:extLst>
              <a:ext uri="{FF2B5EF4-FFF2-40B4-BE49-F238E27FC236}">
                <a16:creationId xmlns:a16="http://schemas.microsoft.com/office/drawing/2014/main" id="{15FA4BF5-1EA7-3A63-94E4-B55E822C4595}"/>
              </a:ext>
            </a:extLst>
          </p:cNvPr>
          <p:cNvSpPr txBox="1"/>
          <p:nvPr/>
        </p:nvSpPr>
        <p:spPr>
          <a:xfrm>
            <a:off x="228600" y="2409056"/>
            <a:ext cx="11781356" cy="2169825"/>
          </a:xfrm>
          <a:prstGeom prst="rect">
            <a:avLst/>
          </a:prstGeom>
          <a:noFill/>
        </p:spPr>
        <p:txBody>
          <a:bodyPr wrap="square">
            <a:spAutoFit/>
          </a:bodyPr>
          <a:lstStyle/>
          <a:p>
            <a:pPr algn="just"/>
            <a:r>
              <a:rPr lang="it-IT" sz="2700" dirty="0">
                <a:latin typeface="Arial" panose="020B0604020202020204" pitchFamily="34" charset="0"/>
                <a:ea typeface="DengXian" panose="02010600030101010101" pitchFamily="2" charset="-122"/>
                <a:cs typeface="Arial" panose="020B0604020202020204" pitchFamily="34" charset="0"/>
              </a:rPr>
              <a:t>E’ inutile sapere </a:t>
            </a:r>
            <a:r>
              <a:rPr lang="it-IT" sz="2700" i="1" dirty="0">
                <a:latin typeface="Arial" panose="020B0604020202020204" pitchFamily="34" charset="0"/>
                <a:ea typeface="DengXian" panose="02010600030101010101" pitchFamily="2" charset="-122"/>
                <a:cs typeface="Arial" panose="020B0604020202020204" pitchFamily="34" charset="0"/>
              </a:rPr>
              <a:t>quanto</a:t>
            </a:r>
            <a:r>
              <a:rPr lang="it-IT" sz="2700" dirty="0">
                <a:latin typeface="Arial" panose="020B0604020202020204" pitchFamily="34" charset="0"/>
                <a:ea typeface="DengXian" panose="02010600030101010101" pitchFamily="2" charset="-122"/>
                <a:cs typeface="Arial" panose="020B0604020202020204" pitchFamily="34" charset="0"/>
              </a:rPr>
              <a:t> si spende se non si sa </a:t>
            </a:r>
            <a:r>
              <a:rPr lang="it-IT" sz="2700" b="1" dirty="0">
                <a:latin typeface="Arial" panose="020B0604020202020204" pitchFamily="34" charset="0"/>
                <a:ea typeface="DengXian" panose="02010600030101010101" pitchFamily="2" charset="-122"/>
                <a:cs typeface="Arial" panose="020B0604020202020204" pitchFamily="34" charset="0"/>
              </a:rPr>
              <a:t>come</a:t>
            </a:r>
            <a:r>
              <a:rPr lang="it-IT" sz="2700" dirty="0">
                <a:latin typeface="Arial" panose="020B0604020202020204" pitchFamily="34" charset="0"/>
                <a:ea typeface="DengXian" panose="02010600030101010101" pitchFamily="2" charset="-122"/>
                <a:cs typeface="Arial" panose="020B0604020202020204" pitchFamily="34" charset="0"/>
              </a:rPr>
              <a:t>, </a:t>
            </a:r>
            <a:r>
              <a:rPr lang="it-IT" sz="2700" b="1" dirty="0">
                <a:latin typeface="Arial" panose="020B0604020202020204" pitchFamily="34" charset="0"/>
                <a:ea typeface="DengXian" panose="02010600030101010101" pitchFamily="2" charset="-122"/>
                <a:cs typeface="Arial" panose="020B0604020202020204" pitchFamily="34" charset="0"/>
              </a:rPr>
              <a:t>per che cosa </a:t>
            </a:r>
            <a:r>
              <a:rPr lang="it-IT" sz="2700" dirty="0">
                <a:latin typeface="Arial" panose="020B0604020202020204" pitchFamily="34" charset="0"/>
                <a:ea typeface="DengXian" panose="02010600030101010101" pitchFamily="2" charset="-122"/>
                <a:cs typeface="Arial" panose="020B0604020202020204" pitchFamily="34" charset="0"/>
              </a:rPr>
              <a:t>e soprattutto </a:t>
            </a:r>
            <a:r>
              <a:rPr lang="it-IT" sz="2700" b="1" dirty="0">
                <a:latin typeface="Arial" panose="020B0604020202020204" pitchFamily="34" charset="0"/>
                <a:ea typeface="DengXian" panose="02010600030101010101" pitchFamily="2" charset="-122"/>
                <a:cs typeface="Arial" panose="020B0604020202020204" pitchFamily="34" charset="0"/>
              </a:rPr>
              <a:t>per chi </a:t>
            </a:r>
            <a:r>
              <a:rPr lang="it-IT" sz="2700" dirty="0">
                <a:latin typeface="Arial" panose="020B0604020202020204" pitchFamily="34" charset="0"/>
                <a:ea typeface="DengXian" panose="02010600030101010101" pitchFamily="2" charset="-122"/>
                <a:cs typeface="Arial" panose="020B0604020202020204" pitchFamily="34" charset="0"/>
              </a:rPr>
              <a:t>si usano le risorse; per rispondere a tale problema </a:t>
            </a:r>
            <a:r>
              <a:rPr lang="it-IT" sz="2700" dirty="0">
                <a:solidFill>
                  <a:srgbClr val="000000"/>
                </a:solidFill>
                <a:latin typeface="Arial" panose="020B0604020202020204" pitchFamily="34" charset="0"/>
                <a:ea typeface="MS Pゴシック"/>
                <a:cs typeface="Arial" panose="020B0604020202020204" pitchFamily="34" charset="0"/>
              </a:rPr>
              <a:t>bisogna ricorrere all’</a:t>
            </a:r>
            <a:r>
              <a:rPr lang="it-IT" sz="2700" i="1" dirty="0">
                <a:solidFill>
                  <a:srgbClr val="000000"/>
                </a:solidFill>
                <a:latin typeface="Arial" panose="020B0604020202020204" pitchFamily="34" charset="0"/>
                <a:ea typeface="MS Pゴシック"/>
                <a:cs typeface="Arial" panose="020B0604020202020204" pitchFamily="34" charset="0"/>
              </a:rPr>
              <a:t>approccio per utente</a:t>
            </a:r>
            <a:r>
              <a:rPr lang="it-IT" sz="2700" dirty="0">
                <a:solidFill>
                  <a:srgbClr val="000000"/>
                </a:solidFill>
                <a:latin typeface="Arial" panose="020B0604020202020204" pitchFamily="34" charset="0"/>
                <a:ea typeface="MS Pゴシック"/>
                <a:cs typeface="Arial" panose="020B0604020202020204" pitchFamily="34" charset="0"/>
              </a:rPr>
              <a:t>, ovvero alla </a:t>
            </a:r>
            <a:r>
              <a:rPr lang="it-IT" sz="2700" dirty="0">
                <a:latin typeface="Arial" panose="020B0604020202020204" pitchFamily="34" charset="0"/>
                <a:ea typeface="DengXian" panose="02010600030101010101" pitchFamily="2" charset="-122"/>
                <a:cs typeface="Arial" panose="020B0604020202020204" pitchFamily="34" charset="0"/>
              </a:rPr>
              <a:t>determinazione dei costi per paziente di tipo </a:t>
            </a:r>
            <a:r>
              <a:rPr lang="it-IT" sz="2700" i="1" dirty="0" err="1">
                <a:latin typeface="Arial" panose="020B0604020202020204" pitchFamily="34" charset="0"/>
                <a:ea typeface="DengXian" panose="02010600030101010101" pitchFamily="2" charset="-122"/>
                <a:cs typeface="Arial" panose="020B0604020202020204" pitchFamily="34" charset="0"/>
              </a:rPr>
              <a:t>unbundling</a:t>
            </a:r>
            <a:r>
              <a:rPr lang="it-IT" sz="2700" dirty="0">
                <a:latin typeface="Arial" panose="020B0604020202020204" pitchFamily="34" charset="0"/>
                <a:ea typeface="DengXian" panose="02010600030101010101" pitchFamily="2" charset="-122"/>
                <a:cs typeface="Arial" panose="020B0604020202020204" pitchFamily="34" charset="0"/>
              </a:rPr>
              <a:t> (“quanto si dà” e “cosa si dà” al paziente).</a:t>
            </a:r>
          </a:p>
        </p:txBody>
      </p:sp>
      <p:pic>
        <p:nvPicPr>
          <p:cNvPr id="3" name="Immagine 2">
            <a:extLst>
              <a:ext uri="{FF2B5EF4-FFF2-40B4-BE49-F238E27FC236}">
                <a16:creationId xmlns:a16="http://schemas.microsoft.com/office/drawing/2014/main" id="{86F74DD1-4A7A-7883-A7EF-613E3AB83754}"/>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102901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42" name="Rettangolo 21"/>
          <p:cNvSpPr>
            <a:spLocks noChangeArrowheads="1"/>
          </p:cNvSpPr>
          <p:nvPr/>
        </p:nvSpPr>
        <p:spPr bwMode="auto">
          <a:xfrm>
            <a:off x="268357" y="188641"/>
            <a:ext cx="97253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just" eaLnBrk="1" hangingPunct="1">
              <a:buFont typeface="Arial" charset="0"/>
              <a:buNone/>
            </a:pPr>
            <a:r>
              <a:rPr lang="it-IT" altLang="it-IT" sz="3600" b="1" i="1" dirty="0">
                <a:solidFill>
                  <a:srgbClr val="AB191F"/>
                </a:solidFill>
                <a:latin typeface="Arial Narrow" panose="020B0604020202020204" pitchFamily="34" charset="0"/>
                <a:cs typeface="Arial Narrow" panose="020B0604020202020204" pitchFamily="34" charset="0"/>
              </a:rPr>
              <a:t>Clinical </a:t>
            </a:r>
            <a:r>
              <a:rPr lang="it-IT" altLang="it-IT" sz="3600" b="1" i="1" dirty="0" err="1">
                <a:solidFill>
                  <a:srgbClr val="AB191F"/>
                </a:solidFill>
                <a:latin typeface="Arial Narrow" panose="020B0604020202020204" pitchFamily="34" charset="0"/>
                <a:cs typeface="Arial Narrow" panose="020B0604020202020204" pitchFamily="34" charset="0"/>
              </a:rPr>
              <a:t>Costing</a:t>
            </a:r>
            <a:r>
              <a:rPr lang="it-IT" altLang="it-IT" sz="3600" b="1" i="1" dirty="0">
                <a:solidFill>
                  <a:srgbClr val="AB191F"/>
                </a:solidFill>
                <a:latin typeface="Arial Narrow" panose="020B0604020202020204" pitchFamily="34" charset="0"/>
                <a:cs typeface="Arial Narrow" panose="020B0604020202020204" pitchFamily="34" charset="0"/>
              </a:rPr>
              <a:t>: caratteristiche</a:t>
            </a:r>
          </a:p>
        </p:txBody>
      </p:sp>
      <p:sp>
        <p:nvSpPr>
          <p:cNvPr id="2" name="Rettangolo 1">
            <a:extLst>
              <a:ext uri="{FF2B5EF4-FFF2-40B4-BE49-F238E27FC236}">
                <a16:creationId xmlns:a16="http://schemas.microsoft.com/office/drawing/2014/main" id="{66FE30C3-C4AF-6B46-8F94-DF3B54C0C55D}"/>
              </a:ext>
            </a:extLst>
          </p:cNvPr>
          <p:cNvSpPr/>
          <p:nvPr/>
        </p:nvSpPr>
        <p:spPr>
          <a:xfrm>
            <a:off x="268357" y="1142023"/>
            <a:ext cx="11638721" cy="523220"/>
          </a:xfrm>
          <a:prstGeom prst="rect">
            <a:avLst/>
          </a:prstGeom>
        </p:spPr>
        <p:txBody>
          <a:bodyPr wrap="square">
            <a:spAutoFit/>
          </a:bodyPr>
          <a:lstStyle/>
          <a:p>
            <a:pPr algn="just"/>
            <a:r>
              <a:rPr lang="it-IT" sz="2800" b="1" dirty="0">
                <a:latin typeface="Arial" panose="020B0604020202020204" pitchFamily="34" charset="0"/>
                <a:ea typeface="DengXian" panose="02010600030101010101" pitchFamily="2" charset="-122"/>
                <a:cs typeface="Arial" panose="020B0604020202020204" pitchFamily="34" charset="0"/>
              </a:rPr>
              <a:t>2-Caratteristica storica: la sostenibilità.</a:t>
            </a:r>
          </a:p>
        </p:txBody>
      </p:sp>
      <p:sp>
        <p:nvSpPr>
          <p:cNvPr id="4" name="CasellaDiTesto 3">
            <a:extLst>
              <a:ext uri="{FF2B5EF4-FFF2-40B4-BE49-F238E27FC236}">
                <a16:creationId xmlns:a16="http://schemas.microsoft.com/office/drawing/2014/main" id="{E517B47E-20DE-A32D-1D71-9DA749CF3C97}"/>
              </a:ext>
            </a:extLst>
          </p:cNvPr>
          <p:cNvSpPr txBox="1"/>
          <p:nvPr/>
        </p:nvSpPr>
        <p:spPr>
          <a:xfrm>
            <a:off x="268357" y="3790245"/>
            <a:ext cx="11519452" cy="1569660"/>
          </a:xfrm>
          <a:prstGeom prst="rect">
            <a:avLst/>
          </a:prstGeom>
          <a:noFill/>
        </p:spPr>
        <p:txBody>
          <a:bodyPr wrap="square">
            <a:spAutoFit/>
          </a:bodyPr>
          <a:lstStyle/>
          <a:p>
            <a:pPr algn="just"/>
            <a:r>
              <a:rPr lang="it-IT" altLang="it-IT" sz="2400" dirty="0">
                <a:latin typeface="Arial" panose="020B0604020202020204" pitchFamily="34" charset="0"/>
                <a:cs typeface="Arial" panose="020B0604020202020204" pitchFamily="34" charset="0"/>
              </a:rPr>
              <a:t>La sostenibilità consiste nel mantenere un certo livello di soddisfacimento (in Sanità) in modo duraturo e non episodico. Per “mantenere” è necessario determinare l’entità/tipo di risorse da destinare ad un dato “livello”(standard) per essere  in “equilibrio”(coerenza tra risorse e attività).</a:t>
            </a:r>
          </a:p>
        </p:txBody>
      </p:sp>
      <p:sp>
        <p:nvSpPr>
          <p:cNvPr id="6" name="CasellaDiTesto 5">
            <a:extLst>
              <a:ext uri="{FF2B5EF4-FFF2-40B4-BE49-F238E27FC236}">
                <a16:creationId xmlns:a16="http://schemas.microsoft.com/office/drawing/2014/main" id="{7F39F766-D742-6D3F-0871-2B57D5C15B16}"/>
              </a:ext>
            </a:extLst>
          </p:cNvPr>
          <p:cNvSpPr txBox="1"/>
          <p:nvPr/>
        </p:nvSpPr>
        <p:spPr>
          <a:xfrm>
            <a:off x="268357" y="5838364"/>
            <a:ext cx="11638721" cy="830997"/>
          </a:xfrm>
          <a:prstGeom prst="rect">
            <a:avLst/>
          </a:prstGeom>
          <a:noFill/>
        </p:spPr>
        <p:txBody>
          <a:bodyPr wrap="square">
            <a:spAutoFit/>
          </a:bodyPr>
          <a:lstStyle/>
          <a:p>
            <a:pPr algn="just"/>
            <a:r>
              <a:rPr lang="it-IT" altLang="it-IT" sz="2400" u="sng" dirty="0">
                <a:latin typeface="Arial" panose="020B0604020202020204" pitchFamily="34" charset="0"/>
                <a:cs typeface="Arial" panose="020B0604020202020204" pitchFamily="34" charset="0"/>
              </a:rPr>
              <a:t>Conseguenza</a:t>
            </a:r>
            <a:r>
              <a:rPr lang="it-IT" altLang="it-IT" sz="2400" dirty="0">
                <a:latin typeface="Arial" panose="020B0604020202020204" pitchFamily="34" charset="0"/>
                <a:cs typeface="Arial" panose="020B0604020202020204" pitchFamily="34" charset="0"/>
              </a:rPr>
              <a:t>: n</a:t>
            </a:r>
            <a:r>
              <a:rPr lang="it-IT" altLang="it-IT" sz="2400" dirty="0">
                <a:latin typeface="Arial" panose="020B0604020202020204" pitchFamily="34" charset="0"/>
                <a:ea typeface="MS Pゴシック" pitchFamily="-92" charset="-128"/>
                <a:cs typeface="Arial" panose="020B0604020202020204" pitchFamily="34" charset="0"/>
              </a:rPr>
              <a:t>ecessità di sistemi che garantiscano l’equilibrio tra esigenze sanitarie degli utenti e rispetto dei vincoli di bilancio.</a:t>
            </a:r>
          </a:p>
        </p:txBody>
      </p:sp>
      <p:sp>
        <p:nvSpPr>
          <p:cNvPr id="8" name="CasellaDiTesto 7">
            <a:extLst>
              <a:ext uri="{FF2B5EF4-FFF2-40B4-BE49-F238E27FC236}">
                <a16:creationId xmlns:a16="http://schemas.microsoft.com/office/drawing/2014/main" id="{3AA5693D-FE57-7256-AF32-1ADDD0697EDD}"/>
              </a:ext>
            </a:extLst>
          </p:cNvPr>
          <p:cNvSpPr txBox="1"/>
          <p:nvPr/>
        </p:nvSpPr>
        <p:spPr>
          <a:xfrm>
            <a:off x="268357" y="2180964"/>
            <a:ext cx="11519452" cy="1200329"/>
          </a:xfrm>
          <a:prstGeom prst="rect">
            <a:avLst/>
          </a:prstGeom>
          <a:noFill/>
        </p:spPr>
        <p:txBody>
          <a:bodyPr wrap="square">
            <a:spAutoFit/>
          </a:bodyPr>
          <a:lstStyle/>
          <a:p>
            <a:pPr algn="just"/>
            <a:r>
              <a:rPr lang="it-IT" altLang="it-IT" sz="2400" dirty="0">
                <a:latin typeface="Arial" panose="020B0604020202020204" pitchFamily="34" charset="0"/>
                <a:cs typeface="Arial" panose="020B0604020202020204" pitchFamily="34" charset="0"/>
              </a:rPr>
              <a:t>Con il rapporto Brundtland del 1987 (Nazioni Unite, Word </a:t>
            </a:r>
            <a:r>
              <a:rPr lang="it-IT" sz="2400" dirty="0">
                <a:latin typeface="Arial" panose="020B0604020202020204" pitchFamily="34" charset="0"/>
                <a:cs typeface="Arial" panose="020B0604020202020204" pitchFamily="34" charset="0"/>
              </a:rPr>
              <a:t>Commission on Environment and Development, </a:t>
            </a:r>
            <a:r>
              <a:rPr lang="it-IT" sz="2400" i="1" dirty="0" err="1">
                <a:latin typeface="Arial" panose="020B0604020202020204" pitchFamily="34" charset="0"/>
                <a:cs typeface="Arial" panose="020B0604020202020204" pitchFamily="34" charset="0"/>
              </a:rPr>
              <a:t>Our</a:t>
            </a:r>
            <a:r>
              <a:rPr lang="it-IT" sz="2400" i="1" dirty="0">
                <a:latin typeface="Arial" panose="020B0604020202020204" pitchFamily="34" charset="0"/>
                <a:cs typeface="Arial" panose="020B0604020202020204" pitchFamily="34" charset="0"/>
              </a:rPr>
              <a:t> common future)</a:t>
            </a:r>
            <a:r>
              <a:rPr lang="it-IT" altLang="it-IT" sz="2400" dirty="0">
                <a:latin typeface="Arial" panose="020B0604020202020204" pitchFamily="34" charset="0"/>
                <a:cs typeface="Arial" panose="020B0604020202020204" pitchFamily="34" charset="0"/>
              </a:rPr>
              <a:t> è emersa sempre più una nuova sensibilità e attenzione sul tema della sostenibilità.</a:t>
            </a:r>
          </a:p>
        </p:txBody>
      </p:sp>
      <p:pic>
        <p:nvPicPr>
          <p:cNvPr id="3" name="Immagine 2">
            <a:extLst>
              <a:ext uri="{FF2B5EF4-FFF2-40B4-BE49-F238E27FC236}">
                <a16:creationId xmlns:a16="http://schemas.microsoft.com/office/drawing/2014/main" id="{B336ABBD-36CC-5C89-DA17-193A844BAE2E}"/>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225244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42" name="Rettangolo 21"/>
          <p:cNvSpPr>
            <a:spLocks noChangeArrowheads="1"/>
          </p:cNvSpPr>
          <p:nvPr/>
        </p:nvSpPr>
        <p:spPr bwMode="auto">
          <a:xfrm>
            <a:off x="182043" y="188641"/>
            <a:ext cx="98117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just" eaLnBrk="1" hangingPunct="1">
              <a:buFont typeface="Arial" charset="0"/>
              <a:buNone/>
            </a:pPr>
            <a:r>
              <a:rPr lang="it-IT" altLang="it-IT" sz="3600" b="1" i="1" dirty="0">
                <a:solidFill>
                  <a:srgbClr val="AB191F"/>
                </a:solidFill>
                <a:latin typeface="Arial Narrow" panose="020B0604020202020204" pitchFamily="34" charset="0"/>
                <a:cs typeface="Arial Narrow" panose="020B0604020202020204" pitchFamily="34" charset="0"/>
              </a:rPr>
              <a:t>Clinical </a:t>
            </a:r>
            <a:r>
              <a:rPr lang="it-IT" altLang="it-IT" sz="3600" b="1" i="1" dirty="0" err="1">
                <a:solidFill>
                  <a:srgbClr val="AB191F"/>
                </a:solidFill>
                <a:latin typeface="Arial Narrow" panose="020B0604020202020204" pitchFamily="34" charset="0"/>
                <a:cs typeface="Arial Narrow" panose="020B0604020202020204" pitchFamily="34" charset="0"/>
              </a:rPr>
              <a:t>Costing</a:t>
            </a:r>
            <a:r>
              <a:rPr lang="it-IT" altLang="it-IT" sz="3600" b="1" i="1" dirty="0">
                <a:solidFill>
                  <a:srgbClr val="AB191F"/>
                </a:solidFill>
                <a:latin typeface="Arial Narrow" panose="020B0604020202020204" pitchFamily="34" charset="0"/>
                <a:cs typeface="Arial Narrow" panose="020B0604020202020204" pitchFamily="34" charset="0"/>
              </a:rPr>
              <a:t>: caratteristiche</a:t>
            </a:r>
          </a:p>
        </p:txBody>
      </p:sp>
      <p:sp>
        <p:nvSpPr>
          <p:cNvPr id="2" name="Rettangolo 1">
            <a:extLst>
              <a:ext uri="{FF2B5EF4-FFF2-40B4-BE49-F238E27FC236}">
                <a16:creationId xmlns:a16="http://schemas.microsoft.com/office/drawing/2014/main" id="{66FE30C3-C4AF-6B46-8F94-DF3B54C0C55D}"/>
              </a:ext>
            </a:extLst>
          </p:cNvPr>
          <p:cNvSpPr/>
          <p:nvPr/>
        </p:nvSpPr>
        <p:spPr>
          <a:xfrm>
            <a:off x="182043" y="1179980"/>
            <a:ext cx="11827913" cy="954107"/>
          </a:xfrm>
          <a:prstGeom prst="rect">
            <a:avLst/>
          </a:prstGeom>
        </p:spPr>
        <p:txBody>
          <a:bodyPr wrap="square">
            <a:spAutoFit/>
          </a:bodyPr>
          <a:lstStyle/>
          <a:p>
            <a:pPr algn="just"/>
            <a:r>
              <a:rPr lang="it-IT" sz="2800" b="1" dirty="0">
                <a:latin typeface="Arial" panose="020B0604020202020204" pitchFamily="34" charset="0"/>
                <a:ea typeface="DengXian" panose="02010600030101010101" pitchFamily="2" charset="-122"/>
                <a:cs typeface="Arial" panose="020B0604020202020204" pitchFamily="34" charset="0"/>
              </a:rPr>
              <a:t>3-Caratteristica tecnica: l’analisi organizzativo/gestionale fondata sulle attività.</a:t>
            </a:r>
          </a:p>
        </p:txBody>
      </p:sp>
      <p:sp>
        <p:nvSpPr>
          <p:cNvPr id="4" name="CasellaDiTesto 3">
            <a:extLst>
              <a:ext uri="{FF2B5EF4-FFF2-40B4-BE49-F238E27FC236}">
                <a16:creationId xmlns:a16="http://schemas.microsoft.com/office/drawing/2014/main" id="{3526CE40-4B2D-77D4-096F-611A073C8672}"/>
              </a:ext>
            </a:extLst>
          </p:cNvPr>
          <p:cNvSpPr txBox="1"/>
          <p:nvPr/>
        </p:nvSpPr>
        <p:spPr>
          <a:xfrm>
            <a:off x="182043" y="2349082"/>
            <a:ext cx="11827913" cy="1200329"/>
          </a:xfrm>
          <a:prstGeom prst="rect">
            <a:avLst/>
          </a:prstGeom>
          <a:noFill/>
        </p:spPr>
        <p:txBody>
          <a:bodyPr wrap="square">
            <a:spAutoFit/>
          </a:bodyPr>
          <a:lstStyle/>
          <a:p>
            <a:pPr algn="just"/>
            <a:r>
              <a:rPr lang="it-IT" sz="2400" i="1" dirty="0">
                <a:latin typeface="Arial" panose="020B0604020202020204" pitchFamily="34" charset="0"/>
                <a:ea typeface="DengXian" panose="02010600030101010101" pitchFamily="2" charset="-122"/>
                <a:cs typeface="Arial" panose="020B0604020202020204" pitchFamily="34" charset="0"/>
              </a:rPr>
              <a:t>Causa</a:t>
            </a:r>
            <a:r>
              <a:rPr lang="it-IT" sz="2400" dirty="0">
                <a:latin typeface="Arial" panose="020B0604020202020204" pitchFamily="34" charset="0"/>
                <a:ea typeface="DengXian" panose="02010600030101010101" pitchFamily="2" charset="-122"/>
                <a:cs typeface="Arial" panose="020B0604020202020204" pitchFamily="34" charset="0"/>
              </a:rPr>
              <a:t> principale dei problemi dei sistemi informativi: adottare un sistema informativo, ed, in particolare, una data contabilità, senza prima aver fatto un’analisi organizzativa specifica dell’ente nel quale si applica il sistema informativo</a:t>
            </a:r>
            <a:endParaRPr lang="it-IT" sz="2400" dirty="0">
              <a:latin typeface="Arial" panose="020B0604020202020204" pitchFamily="34" charset="0"/>
              <a:cs typeface="Arial" panose="020B0604020202020204" pitchFamily="34" charset="0"/>
            </a:endParaRPr>
          </a:p>
        </p:txBody>
      </p:sp>
      <p:sp>
        <p:nvSpPr>
          <p:cNvPr id="6" name="CasellaDiTesto 5">
            <a:extLst>
              <a:ext uri="{FF2B5EF4-FFF2-40B4-BE49-F238E27FC236}">
                <a16:creationId xmlns:a16="http://schemas.microsoft.com/office/drawing/2014/main" id="{AAD85A6A-0741-0057-574B-8F633185222C}"/>
              </a:ext>
            </a:extLst>
          </p:cNvPr>
          <p:cNvSpPr txBox="1"/>
          <p:nvPr/>
        </p:nvSpPr>
        <p:spPr>
          <a:xfrm>
            <a:off x="182043" y="5115203"/>
            <a:ext cx="11827911" cy="1200329"/>
          </a:xfrm>
          <a:prstGeom prst="rect">
            <a:avLst/>
          </a:prstGeom>
          <a:noFill/>
        </p:spPr>
        <p:txBody>
          <a:bodyPr wrap="square">
            <a:spAutoFit/>
          </a:bodyPr>
          <a:lstStyle/>
          <a:p>
            <a:pPr algn="just"/>
            <a:r>
              <a:rPr lang="it-IT" sz="2400" i="1" u="sng" dirty="0">
                <a:latin typeface="Arial" panose="020B0604020202020204" pitchFamily="34" charset="0"/>
                <a:cs typeface="Arial" panose="020B0604020202020204" pitchFamily="34" charset="0"/>
              </a:rPr>
              <a:t>Conseguenza</a:t>
            </a:r>
            <a:r>
              <a:rPr lang="it-IT" sz="2400" dirty="0">
                <a:latin typeface="Arial" panose="020B0604020202020204" pitchFamily="34" charset="0"/>
                <a:cs typeface="Arial" panose="020B0604020202020204" pitchFamily="34" charset="0"/>
              </a:rPr>
              <a:t>: l’approccio per attività è essenziale per determinare correttamente i costi per output, in quanto è errato calcolare i costi per output se prima non si opera un’analisi organizzativa per attività per ognuna delle tipologie delle  risorse impiegate.</a:t>
            </a:r>
          </a:p>
        </p:txBody>
      </p:sp>
      <p:sp>
        <p:nvSpPr>
          <p:cNvPr id="5" name="CasellaDiTesto 4">
            <a:extLst>
              <a:ext uri="{FF2B5EF4-FFF2-40B4-BE49-F238E27FC236}">
                <a16:creationId xmlns:a16="http://schemas.microsoft.com/office/drawing/2014/main" id="{745DC009-A49B-2906-D233-4BA93A0744A8}"/>
              </a:ext>
            </a:extLst>
          </p:cNvPr>
          <p:cNvSpPr txBox="1"/>
          <p:nvPr/>
        </p:nvSpPr>
        <p:spPr>
          <a:xfrm>
            <a:off x="182044" y="3789041"/>
            <a:ext cx="11827912" cy="830997"/>
          </a:xfrm>
          <a:prstGeom prst="rect">
            <a:avLst/>
          </a:prstGeom>
          <a:noFill/>
        </p:spPr>
        <p:txBody>
          <a:bodyPr wrap="square">
            <a:spAutoFit/>
          </a:bodyPr>
          <a:lstStyle/>
          <a:p>
            <a:pPr algn="just"/>
            <a:r>
              <a:rPr lang="it-IT" sz="2400" i="1" dirty="0">
                <a:latin typeface="Arial" panose="020B0604020202020204" pitchFamily="34" charset="0"/>
                <a:ea typeface="DengXian" panose="02010600030101010101" pitchFamily="2" charset="-122"/>
                <a:cs typeface="Arial" panose="020B0604020202020204" pitchFamily="34" charset="0"/>
              </a:rPr>
              <a:t>Soluzione</a:t>
            </a:r>
            <a:r>
              <a:rPr lang="it-IT" sz="2400" dirty="0">
                <a:latin typeface="Arial" panose="020B0604020202020204" pitchFamily="34" charset="0"/>
                <a:ea typeface="DengXian" panose="02010600030101010101" pitchFamily="2" charset="-122"/>
                <a:cs typeface="Arial" panose="020B0604020202020204" pitchFamily="34" charset="0"/>
              </a:rPr>
              <a:t>: </a:t>
            </a:r>
            <a:r>
              <a:rPr lang="it-IT" sz="2400" dirty="0">
                <a:solidFill>
                  <a:srgbClr val="000000"/>
                </a:solidFill>
                <a:latin typeface="Arial" panose="020B0604020202020204" pitchFamily="34" charset="0"/>
                <a:ea typeface="MS Pゴシック"/>
                <a:cs typeface="Arial" panose="020B0604020202020204" pitchFamily="34" charset="0"/>
              </a:rPr>
              <a:t>applicazione dell’</a:t>
            </a:r>
            <a:r>
              <a:rPr lang="it-IT" sz="2400" i="1" dirty="0">
                <a:solidFill>
                  <a:srgbClr val="000000"/>
                </a:solidFill>
                <a:latin typeface="Arial" panose="020B0604020202020204" pitchFamily="34" charset="0"/>
                <a:ea typeface="MS Pゴシック"/>
                <a:cs typeface="Arial" panose="020B0604020202020204" pitchFamily="34" charset="0"/>
              </a:rPr>
              <a:t>approccio per attività</a:t>
            </a:r>
            <a:r>
              <a:rPr lang="it-IT" sz="2400" dirty="0">
                <a:solidFill>
                  <a:srgbClr val="000000"/>
                </a:solidFill>
                <a:latin typeface="Arial" panose="020B0604020202020204" pitchFamily="34" charset="0"/>
                <a:ea typeface="MS Pゴシック"/>
                <a:cs typeface="Arial" panose="020B0604020202020204" pitchFamily="34" charset="0"/>
              </a:rPr>
              <a:t>, in particolare</a:t>
            </a:r>
            <a:r>
              <a:rPr lang="it-IT" sz="2400" dirty="0">
                <a:latin typeface="Arial" panose="020B0604020202020204" pitchFamily="34" charset="0"/>
                <a:ea typeface="DengXian" panose="02010600030101010101" pitchFamily="2" charset="-122"/>
                <a:cs typeface="Arial" panose="020B0604020202020204" pitchFamily="34" charset="0"/>
              </a:rPr>
              <a:t> con l’elaborazione di un’analisi organizzativa per </a:t>
            </a:r>
            <a:r>
              <a:rPr lang="it-IT" sz="2400" i="1" dirty="0">
                <a:latin typeface="Arial" panose="020B0604020202020204" pitchFamily="34" charset="0"/>
                <a:ea typeface="DengXian" panose="02010600030101010101" pitchFamily="2" charset="-122"/>
                <a:cs typeface="Arial" panose="020B0604020202020204" pitchFamily="34" charset="0"/>
              </a:rPr>
              <a:t>centri di attività</a:t>
            </a:r>
            <a:r>
              <a:rPr lang="it-IT" sz="2400" dirty="0">
                <a:latin typeface="Arial" panose="020B0604020202020204" pitchFamily="34" charset="0"/>
                <a:ea typeface="DengXian" panose="02010600030101010101" pitchFamily="2" charset="-122"/>
                <a:cs typeface="Arial" panose="020B0604020202020204" pitchFamily="34" charset="0"/>
              </a:rPr>
              <a:t>.</a:t>
            </a:r>
            <a:r>
              <a:rPr lang="it-IT" sz="2400" dirty="0">
                <a:latin typeface="Arial" panose="020B0604020202020204" pitchFamily="34" charset="0"/>
                <a:cs typeface="Arial" panose="020B0604020202020204" pitchFamily="34" charset="0"/>
              </a:rPr>
              <a:t> </a:t>
            </a:r>
            <a:endParaRPr lang="it-IT" sz="2400" dirty="0"/>
          </a:p>
        </p:txBody>
      </p:sp>
      <p:pic>
        <p:nvPicPr>
          <p:cNvPr id="3" name="Immagine 2">
            <a:extLst>
              <a:ext uri="{FF2B5EF4-FFF2-40B4-BE49-F238E27FC236}">
                <a16:creationId xmlns:a16="http://schemas.microsoft.com/office/drawing/2014/main" id="{D0F1E0D4-9884-F306-A165-53324CB251DD}"/>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2424384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42" name="Rettangolo 21"/>
          <p:cNvSpPr>
            <a:spLocks noChangeArrowheads="1"/>
          </p:cNvSpPr>
          <p:nvPr/>
        </p:nvSpPr>
        <p:spPr bwMode="auto">
          <a:xfrm>
            <a:off x="89453" y="188641"/>
            <a:ext cx="99042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128"/>
              </a:defRPr>
            </a:lvl1pPr>
            <a:lvl2pPr marL="37931725" indent="-37474525" eaLnBrk="0" hangingPunct="0">
              <a:defRPr sz="2400">
                <a:solidFill>
                  <a:schemeClr val="tx1"/>
                </a:solidFill>
                <a:latin typeface="Calibri" charset="0"/>
                <a:ea typeface="ＭＳ Ｐゴシック" charset="-128"/>
              </a:defRPr>
            </a:lvl2pPr>
            <a:lvl3pPr eaLnBrk="0" hangingPunct="0">
              <a:defRPr sz="2400">
                <a:solidFill>
                  <a:schemeClr val="tx1"/>
                </a:solidFill>
                <a:latin typeface="Calibri" charset="0"/>
                <a:ea typeface="ＭＳ Ｐゴシック" charset="-128"/>
              </a:defRPr>
            </a:lvl3pPr>
            <a:lvl4pPr eaLnBrk="0" hangingPunct="0">
              <a:defRPr sz="2400">
                <a:solidFill>
                  <a:schemeClr val="tx1"/>
                </a:solidFill>
                <a:latin typeface="Calibri" charset="0"/>
                <a:ea typeface="ＭＳ Ｐゴシック" charset="-128"/>
              </a:defRPr>
            </a:lvl4pPr>
            <a:lvl5pPr eaLnBrk="0" hangingPunct="0">
              <a:defRPr sz="2400">
                <a:solidFill>
                  <a:schemeClr val="tx1"/>
                </a:solidFill>
                <a:latin typeface="Calibri" charset="0"/>
                <a:ea typeface="ＭＳ Ｐゴシック" charset="-128"/>
              </a:defRPr>
            </a:lvl5pPr>
            <a:lvl6pPr marL="457200" eaLnBrk="0" fontAlgn="base" hangingPunct="0">
              <a:spcBef>
                <a:spcPct val="0"/>
              </a:spcBef>
              <a:spcAft>
                <a:spcPct val="0"/>
              </a:spcAft>
              <a:defRPr sz="2400">
                <a:solidFill>
                  <a:schemeClr val="tx1"/>
                </a:solidFill>
                <a:latin typeface="Calibri" charset="0"/>
                <a:ea typeface="ＭＳ Ｐゴシック" charset="-128"/>
              </a:defRPr>
            </a:lvl6pPr>
            <a:lvl7pPr marL="914400" eaLnBrk="0" fontAlgn="base" hangingPunct="0">
              <a:spcBef>
                <a:spcPct val="0"/>
              </a:spcBef>
              <a:spcAft>
                <a:spcPct val="0"/>
              </a:spcAft>
              <a:defRPr sz="2400">
                <a:solidFill>
                  <a:schemeClr val="tx1"/>
                </a:solidFill>
                <a:latin typeface="Calibri" charset="0"/>
                <a:ea typeface="ＭＳ Ｐゴシック" charset="-128"/>
              </a:defRPr>
            </a:lvl7pPr>
            <a:lvl8pPr marL="1371600" eaLnBrk="0" fontAlgn="base" hangingPunct="0">
              <a:spcBef>
                <a:spcPct val="0"/>
              </a:spcBef>
              <a:spcAft>
                <a:spcPct val="0"/>
              </a:spcAft>
              <a:defRPr sz="2400">
                <a:solidFill>
                  <a:schemeClr val="tx1"/>
                </a:solidFill>
                <a:latin typeface="Calibri" charset="0"/>
                <a:ea typeface="ＭＳ Ｐゴシック" charset="-128"/>
              </a:defRPr>
            </a:lvl8pPr>
            <a:lvl9pPr marL="1828800" eaLnBrk="0" fontAlgn="base" hangingPunct="0">
              <a:spcBef>
                <a:spcPct val="0"/>
              </a:spcBef>
              <a:spcAft>
                <a:spcPct val="0"/>
              </a:spcAft>
              <a:defRPr sz="2400">
                <a:solidFill>
                  <a:schemeClr val="tx1"/>
                </a:solidFill>
                <a:latin typeface="Calibri" charset="0"/>
                <a:ea typeface="ＭＳ Ｐゴシック" charset="-128"/>
              </a:defRPr>
            </a:lvl9pPr>
          </a:lstStyle>
          <a:p>
            <a:pPr algn="just" eaLnBrk="1" hangingPunct="1">
              <a:buFont typeface="Arial" charset="0"/>
              <a:buNone/>
            </a:pPr>
            <a:r>
              <a:rPr lang="it-IT" altLang="it-IT" sz="3600" b="1" i="1" dirty="0">
                <a:solidFill>
                  <a:srgbClr val="AB191F"/>
                </a:solidFill>
                <a:latin typeface="Arial Narrow" panose="020B0604020202020204" pitchFamily="34" charset="0"/>
                <a:cs typeface="Arial Narrow" panose="020B0604020202020204" pitchFamily="34" charset="0"/>
              </a:rPr>
              <a:t>Clinical </a:t>
            </a:r>
            <a:r>
              <a:rPr lang="it-IT" altLang="it-IT" sz="3600" b="1" i="1" dirty="0" err="1">
                <a:solidFill>
                  <a:srgbClr val="AB191F"/>
                </a:solidFill>
                <a:latin typeface="Arial Narrow" panose="020B0604020202020204" pitchFamily="34" charset="0"/>
                <a:cs typeface="Arial Narrow" panose="020B0604020202020204" pitchFamily="34" charset="0"/>
              </a:rPr>
              <a:t>Costing</a:t>
            </a:r>
            <a:r>
              <a:rPr lang="it-IT" altLang="it-IT" sz="3600" b="1" i="1" dirty="0">
                <a:solidFill>
                  <a:srgbClr val="AB191F"/>
                </a:solidFill>
                <a:latin typeface="Arial Narrow" panose="020B0604020202020204" pitchFamily="34" charset="0"/>
                <a:cs typeface="Arial Narrow" panose="020B0604020202020204" pitchFamily="34" charset="0"/>
              </a:rPr>
              <a:t>: caratteristiche</a:t>
            </a:r>
          </a:p>
        </p:txBody>
      </p:sp>
      <p:sp>
        <p:nvSpPr>
          <p:cNvPr id="2" name="Rettangolo 1">
            <a:extLst>
              <a:ext uri="{FF2B5EF4-FFF2-40B4-BE49-F238E27FC236}">
                <a16:creationId xmlns:a16="http://schemas.microsoft.com/office/drawing/2014/main" id="{66FE30C3-C4AF-6B46-8F94-DF3B54C0C55D}"/>
              </a:ext>
            </a:extLst>
          </p:cNvPr>
          <p:cNvSpPr/>
          <p:nvPr/>
        </p:nvSpPr>
        <p:spPr>
          <a:xfrm>
            <a:off x="188843" y="1208941"/>
            <a:ext cx="11821113" cy="523220"/>
          </a:xfrm>
          <a:prstGeom prst="rect">
            <a:avLst/>
          </a:prstGeom>
        </p:spPr>
        <p:txBody>
          <a:bodyPr wrap="square">
            <a:spAutoFit/>
          </a:bodyPr>
          <a:lstStyle/>
          <a:p>
            <a:pPr algn="just"/>
            <a:r>
              <a:rPr lang="it-IT" sz="2800" b="1" dirty="0">
                <a:latin typeface="Arial" panose="020B0604020202020204" pitchFamily="34" charset="0"/>
                <a:ea typeface="DengXian" panose="02010600030101010101" pitchFamily="2" charset="-122"/>
                <a:cs typeface="Arial" panose="020B0604020202020204" pitchFamily="34" charset="0"/>
              </a:rPr>
              <a:t>4-Caratteristica valutativa: operare confronti</a:t>
            </a:r>
          </a:p>
        </p:txBody>
      </p:sp>
      <p:sp>
        <p:nvSpPr>
          <p:cNvPr id="4" name="CasellaDiTesto 3">
            <a:extLst>
              <a:ext uri="{FF2B5EF4-FFF2-40B4-BE49-F238E27FC236}">
                <a16:creationId xmlns:a16="http://schemas.microsoft.com/office/drawing/2014/main" id="{B31DDB0A-7994-24F0-9517-4732DE29E1F7}"/>
              </a:ext>
            </a:extLst>
          </p:cNvPr>
          <p:cNvSpPr txBox="1"/>
          <p:nvPr/>
        </p:nvSpPr>
        <p:spPr>
          <a:xfrm>
            <a:off x="188843" y="1951672"/>
            <a:ext cx="11821113" cy="1200329"/>
          </a:xfrm>
          <a:prstGeom prst="rect">
            <a:avLst/>
          </a:prstGeom>
          <a:noFill/>
        </p:spPr>
        <p:txBody>
          <a:bodyPr wrap="square">
            <a:spAutoFit/>
          </a:bodyPr>
          <a:lstStyle/>
          <a:p>
            <a:pPr algn="just"/>
            <a:r>
              <a:rPr lang="it-IT" sz="2400" dirty="0">
                <a:latin typeface="Arial" panose="020B0604020202020204" pitchFamily="34" charset="0"/>
                <a:ea typeface="DengXian" panose="02010600030101010101" pitchFamily="2" charset="-122"/>
                <a:cs typeface="Arial" panose="020B0604020202020204" pitchFamily="34" charset="0"/>
              </a:rPr>
              <a:t>Le analisi, le valutazioni e le decisioni</a:t>
            </a:r>
            <a:r>
              <a:rPr lang="it-IT" sz="2400" dirty="0">
                <a:latin typeface="Arial" panose="020B0604020202020204" pitchFamily="34" charset="0"/>
                <a:cs typeface="Arial" panose="020B0604020202020204" pitchFamily="34" charset="0"/>
              </a:rPr>
              <a:t> economico-sanitarie vanno effettuate mediante confronti gestionali tra valori di riferimento (standard) e costi, e non solo sulla base della spesa storica e delle tariffe.</a:t>
            </a:r>
          </a:p>
        </p:txBody>
      </p:sp>
      <p:sp>
        <p:nvSpPr>
          <p:cNvPr id="6" name="CasellaDiTesto 5">
            <a:extLst>
              <a:ext uri="{FF2B5EF4-FFF2-40B4-BE49-F238E27FC236}">
                <a16:creationId xmlns:a16="http://schemas.microsoft.com/office/drawing/2014/main" id="{80A7A499-E149-70B8-0A3F-4CC7039B4128}"/>
              </a:ext>
            </a:extLst>
          </p:cNvPr>
          <p:cNvSpPr txBox="1"/>
          <p:nvPr/>
        </p:nvSpPr>
        <p:spPr>
          <a:xfrm>
            <a:off x="188843" y="3747481"/>
            <a:ext cx="11708296" cy="1569660"/>
          </a:xfrm>
          <a:prstGeom prst="rect">
            <a:avLst/>
          </a:prstGeom>
          <a:noFill/>
        </p:spPr>
        <p:txBody>
          <a:bodyPr wrap="square">
            <a:spAutoFit/>
          </a:bodyPr>
          <a:lstStyle/>
          <a:p>
            <a:pPr algn="just"/>
            <a:r>
              <a:rPr lang="it-IT" sz="2400" u="sng" dirty="0">
                <a:latin typeface="Arial" panose="020B0604020202020204" pitchFamily="34" charset="0"/>
                <a:cs typeface="Arial" panose="020B0604020202020204" pitchFamily="34" charset="0"/>
              </a:rPr>
              <a:t>Conseguenza</a:t>
            </a:r>
            <a:r>
              <a:rPr lang="it-IT" sz="2400" dirty="0">
                <a:latin typeface="Arial" panose="020B0604020202020204" pitchFamily="34" charset="0"/>
                <a:cs typeface="Arial" panose="020B0604020202020204" pitchFamily="34" charset="0"/>
              </a:rPr>
              <a:t>: esigenza di determinare ed impiegare i costi standard in modo </a:t>
            </a:r>
            <a:r>
              <a:rPr lang="it-IT" sz="2400" i="1" dirty="0" err="1">
                <a:latin typeface="Arial" panose="020B0604020202020204" pitchFamily="34" charset="0"/>
                <a:cs typeface="Arial" panose="020B0604020202020204" pitchFamily="34" charset="0"/>
              </a:rPr>
              <a:t>unbundling</a:t>
            </a:r>
            <a:r>
              <a:rPr lang="it-IT" sz="2400" dirty="0">
                <a:latin typeface="Arial" panose="020B0604020202020204" pitchFamily="34" charset="0"/>
                <a:cs typeface="Arial" panose="020B0604020202020204" pitchFamily="34" charset="0"/>
              </a:rPr>
              <a:t> (ovvero «spacchettati» per attività e aggregazione di fattori produttivi), al fine di basare l’analisi gestionale sugli indicatori di </a:t>
            </a:r>
            <a:r>
              <a:rPr lang="it-IT" sz="2400" i="1" dirty="0">
                <a:latin typeface="Arial" panose="020B0604020202020204" pitchFamily="34" charset="0"/>
                <a:cs typeface="Arial" panose="020B0604020202020204" pitchFamily="34" charset="0"/>
              </a:rPr>
              <a:t>benchmark</a:t>
            </a:r>
            <a:r>
              <a:rPr lang="it-IT" sz="2400" dirty="0">
                <a:latin typeface="Arial" panose="020B0604020202020204" pitchFamily="34" charset="0"/>
                <a:cs typeface="Arial" panose="020B0604020202020204" pitchFamily="34" charset="0"/>
              </a:rPr>
              <a:t> e di </a:t>
            </a:r>
            <a:r>
              <a:rPr lang="it-IT" sz="2400" i="1" dirty="0">
                <a:latin typeface="Arial" panose="020B0604020202020204" pitchFamily="34" charset="0"/>
                <a:cs typeface="Arial" panose="020B0604020202020204" pitchFamily="34" charset="0"/>
              </a:rPr>
              <a:t>benchmarking</a:t>
            </a:r>
            <a:r>
              <a:rPr lang="it-IT" sz="2400" dirty="0">
                <a:latin typeface="Arial" panose="020B0604020202020204" pitchFamily="34" charset="0"/>
                <a:cs typeface="Arial" panose="020B0604020202020204" pitchFamily="34" charset="0"/>
              </a:rPr>
              <a:t> economico-sanitari (“per spendere meno bisogna spendere meglio”).</a:t>
            </a:r>
          </a:p>
        </p:txBody>
      </p:sp>
      <p:pic>
        <p:nvPicPr>
          <p:cNvPr id="3" name="Immagine 2">
            <a:extLst>
              <a:ext uri="{FF2B5EF4-FFF2-40B4-BE49-F238E27FC236}">
                <a16:creationId xmlns:a16="http://schemas.microsoft.com/office/drawing/2014/main" id="{C2D8D652-44B8-C9CA-4A82-68271A059C21}"/>
              </a:ext>
            </a:extLst>
          </p:cNvPr>
          <p:cNvPicPr>
            <a:picLocks noChangeAspect="1"/>
          </p:cNvPicPr>
          <p:nvPr/>
        </p:nvPicPr>
        <p:blipFill>
          <a:blip r:embed="rId3"/>
          <a:stretch>
            <a:fillRect/>
          </a:stretch>
        </p:blipFill>
        <p:spPr>
          <a:xfrm>
            <a:off x="9993745" y="146051"/>
            <a:ext cx="2016211" cy="863014"/>
          </a:xfrm>
          <a:prstGeom prst="rect">
            <a:avLst/>
          </a:prstGeom>
        </p:spPr>
      </p:pic>
    </p:spTree>
    <p:extLst>
      <p:ext uri="{BB962C8B-B14F-4D97-AF65-F5344CB8AC3E}">
        <p14:creationId xmlns:p14="http://schemas.microsoft.com/office/powerpoint/2010/main" val="12594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zione standard1" id="{C595773B-4B54-C64A-B790-F5E44125A616}" vid="{B4FBDB55-58A4-E143-8C48-038227459F42}"/>
    </a:ext>
  </a:extLst>
</a:theme>
</file>

<file path=ppt/theme/theme2.xml><?xml version="1.0" encoding="utf-8"?>
<a:theme xmlns:a="http://schemas.openxmlformats.org/drawingml/2006/main" name="Tema di Office 2013-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di Office</Template>
  <TotalTime>1118</TotalTime>
  <Words>3974</Words>
  <Application>Microsoft Macintosh PowerPoint</Application>
  <PresentationFormat>Widescreen</PresentationFormat>
  <Paragraphs>678</Paragraphs>
  <Slides>35</Slides>
  <Notes>27</Notes>
  <HiddenSlides>0</HiddenSlides>
  <MMClips>0</MMClips>
  <ScaleCrop>false</ScaleCrop>
  <HeadingPairs>
    <vt:vector size="6" baseType="variant">
      <vt:variant>
        <vt:lpstr>Caratteri utilizzati</vt:lpstr>
      </vt:variant>
      <vt:variant>
        <vt:i4>11</vt:i4>
      </vt:variant>
      <vt:variant>
        <vt:lpstr>Tema</vt:lpstr>
      </vt:variant>
      <vt:variant>
        <vt:i4>1</vt:i4>
      </vt:variant>
      <vt:variant>
        <vt:lpstr>Titoli diapositive</vt:lpstr>
      </vt:variant>
      <vt:variant>
        <vt:i4>35</vt:i4>
      </vt:variant>
    </vt:vector>
  </HeadingPairs>
  <TitlesOfParts>
    <vt:vector size="47" baseType="lpstr">
      <vt:lpstr>DengXian</vt:lpstr>
      <vt:lpstr>ＭＳ Ｐゴシック</vt:lpstr>
      <vt:lpstr>Arial</vt:lpstr>
      <vt:lpstr>Arial Narrow</vt:lpstr>
      <vt:lpstr>Calibri</vt:lpstr>
      <vt:lpstr>Calibri Light</vt:lpstr>
      <vt:lpstr>Cambria</vt:lpstr>
      <vt:lpstr>MS Pゴシック</vt:lpstr>
      <vt:lpstr>Times</vt:lpstr>
      <vt:lpstr>Times New Roman</vt:lpstr>
      <vt:lpstr>Verdana</vt:lpstr>
      <vt:lpstr>Tema di Office</vt:lpstr>
      <vt:lpstr>La realizzazione del Clinical Costing         Struttura e processo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subject/>
  <dc:creator>Microsoft Office User</dc:creator>
  <cp:keywords/>
  <dc:description/>
  <cp:lastModifiedBy>Microsoft Office User</cp:lastModifiedBy>
  <cp:revision>246</cp:revision>
  <dcterms:created xsi:type="dcterms:W3CDTF">2022-12-29T13:55:28Z</dcterms:created>
  <dcterms:modified xsi:type="dcterms:W3CDTF">2023-11-08T11:41:13Z</dcterms:modified>
  <cp:category/>
</cp:coreProperties>
</file>